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5" r:id="rId2"/>
    <p:sldId id="341" r:id="rId3"/>
    <p:sldId id="326" r:id="rId4"/>
    <p:sldId id="308" r:id="rId5"/>
    <p:sldId id="328" r:id="rId6"/>
    <p:sldId id="319" r:id="rId7"/>
    <p:sldId id="322" r:id="rId8"/>
    <p:sldId id="334" r:id="rId9"/>
    <p:sldId id="357" r:id="rId10"/>
    <p:sldId id="352" r:id="rId11"/>
    <p:sldId id="323" r:id="rId12"/>
    <p:sldId id="325" r:id="rId13"/>
    <p:sldId id="321" r:id="rId14"/>
    <p:sldId id="310" r:id="rId15"/>
    <p:sldId id="324" r:id="rId16"/>
    <p:sldId id="335" r:id="rId17"/>
    <p:sldId id="338" r:id="rId18"/>
    <p:sldId id="329" r:id="rId19"/>
    <p:sldId id="349" r:id="rId20"/>
    <p:sldId id="327" r:id="rId21"/>
    <p:sldId id="320" r:id="rId22"/>
    <p:sldId id="332" r:id="rId23"/>
    <p:sldId id="337" r:id="rId24"/>
    <p:sldId id="318" r:id="rId25"/>
    <p:sldId id="34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0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78299-1ED4-4008-968A-4CAA7E92F57E}" type="datetimeFigureOut">
              <a:rPr lang="en-AE" smtClean="0"/>
              <a:t>02/24/2023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6BBB7-C40A-499B-A95F-5096FC06A7E7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65046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0912C-5C98-49DD-9C30-477A5CF6B40F}" type="slidenum">
              <a:rPr lang="en-AE" smtClean="0"/>
              <a:t>2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834594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6BBB7-C40A-499B-A95F-5096FC06A7E7}" type="slidenum">
              <a:rPr lang="en-AE" smtClean="0"/>
              <a:t>7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231519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0912C-5C98-49DD-9C30-477A5CF6B40F}" type="slidenum">
              <a:rPr lang="en-AE" smtClean="0"/>
              <a:t>8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411509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DBB7B-51A0-51A9-28FF-3FD876FB7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A1142-C0CA-C51F-6814-EEA03AEDE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772A8-A2C6-4DC7-87AB-25DAA4B4E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CEA8-E424-4254-94F3-724D50F4B113}" type="datetimeFigureOut">
              <a:rPr lang="en-AE" smtClean="0"/>
              <a:t>02/24/2023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D16BD-A8FC-7A54-915E-829D49E44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7DD1C-EC1C-BF8B-F88A-01D4FC213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C8F7-7A7B-4BDC-88B1-A16078929FC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599479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345B3-2A9B-A2F0-ECDE-37807FB7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4CF03B-8E18-5467-A7C8-F62F3F1A9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22729-4C22-3454-6EFC-90C6B5B5E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CEA8-E424-4254-94F3-724D50F4B113}" type="datetimeFigureOut">
              <a:rPr lang="en-AE" smtClean="0"/>
              <a:t>02/24/2023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4D4AE-4472-BF24-AA5F-A0261B03C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8AC85-A6B2-54CA-DCA1-DE5936B9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C8F7-7A7B-4BDC-88B1-A16078929FC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4062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3906C8-F20E-4BD2-ED4F-B29041360B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7ED12B-CEC1-21E2-BADB-FA42C2D7F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3DDB9-4981-EF0C-8B58-960306C2A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CEA8-E424-4254-94F3-724D50F4B113}" type="datetimeFigureOut">
              <a:rPr lang="en-AE" smtClean="0"/>
              <a:t>02/24/2023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C85AF-AC8C-B9CA-8427-755EA39A6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3E103-D284-1C96-BAAE-99077CD20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C8F7-7A7B-4BDC-88B1-A16078929FC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567113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4DAAB0-A7E2-4A56-0E41-09EB8BAEF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35604" y="5805894"/>
            <a:ext cx="8756396" cy="10622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187024-D015-70F7-805F-55B5C441B6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 rot="5400000">
            <a:off x="10765497" y="51764"/>
            <a:ext cx="1343138" cy="134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04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text, linedrawing, porcelain&#10;&#10;Description automatically generated">
            <a:extLst>
              <a:ext uri="{FF2B5EF4-FFF2-40B4-BE49-F238E27FC236}">
                <a16:creationId xmlns:a16="http://schemas.microsoft.com/office/drawing/2014/main" id="{E8D287FB-A18E-E221-3268-997CA1EE48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631"/>
          <a:stretch/>
        </p:blipFill>
        <p:spPr>
          <a:xfrm>
            <a:off x="0" y="-5796"/>
            <a:ext cx="12218310" cy="6858000"/>
          </a:xfrm>
          <a:prstGeom prst="rect">
            <a:avLst/>
          </a:prstGeom>
        </p:spPr>
      </p:pic>
      <p:sp>
        <p:nvSpPr>
          <p:cNvPr id="19" name="Rectangle">
            <a:extLst>
              <a:ext uri="{FF2B5EF4-FFF2-40B4-BE49-F238E27FC236}">
                <a16:creationId xmlns:a16="http://schemas.microsoft.com/office/drawing/2014/main" id="{08207DF3-0546-854F-A87C-C2D55D1FB9C7}"/>
              </a:ext>
            </a:extLst>
          </p:cNvPr>
          <p:cNvSpPr/>
          <p:nvPr userDrawn="1"/>
        </p:nvSpPr>
        <p:spPr>
          <a:xfrm>
            <a:off x="1432931" y="3623314"/>
            <a:ext cx="612057" cy="62781"/>
          </a:xfrm>
          <a:prstGeom prst="rect">
            <a:avLst/>
          </a:prstGeom>
          <a:solidFill>
            <a:srgbClr val="76BC2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72E75F3-3571-6D44-903A-1BD6D167CA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5719" y="3798772"/>
            <a:ext cx="2328206" cy="435028"/>
          </a:xfrm>
        </p:spPr>
        <p:txBody>
          <a:bodyPr lIns="0">
            <a:noAutofit/>
          </a:bodyPr>
          <a:lstStyle>
            <a:lvl1pPr marL="0" marR="0" indent="0" algn="l" defTabSz="5842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AE" sz="2000" b="0" i="0" u="none" strike="noStrike" cap="none" spc="0" normalizeH="0" baseline="0" dirty="0">
                <a:ln>
                  <a:noFill/>
                </a:ln>
                <a:solidFill>
                  <a:srgbClr val="003764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UltraLight"/>
              </a:defRPr>
            </a:lvl1pPr>
          </a:lstStyle>
          <a:p>
            <a:pPr lvl="0"/>
            <a:r>
              <a:rPr lang="en-AE"/>
              <a:t>Click to add date</a:t>
            </a:r>
          </a:p>
        </p:txBody>
      </p:sp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596AB1C4-CD13-AFDE-0B4D-E13CDB0076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31087" y="383847"/>
            <a:ext cx="2754775" cy="915809"/>
          </a:xfrm>
          <a:prstGeom prst="rect">
            <a:avLst/>
          </a:prstGeom>
        </p:spPr>
      </p:pic>
      <p:pic>
        <p:nvPicPr>
          <p:cNvPr id="37" name="Picture 36" descr="Logo&#10;&#10;Description automatically generated with medium confidence">
            <a:extLst>
              <a:ext uri="{FF2B5EF4-FFF2-40B4-BE49-F238E27FC236}">
                <a16:creationId xmlns:a16="http://schemas.microsoft.com/office/drawing/2014/main" id="{AA87BF5E-49A3-5A25-D366-8CE12DCA2E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95633" y="3270851"/>
            <a:ext cx="2500134" cy="321686"/>
          </a:xfrm>
          <a:prstGeom prst="rect">
            <a:avLst/>
          </a:prstGeom>
        </p:spPr>
      </p:pic>
      <p:pic>
        <p:nvPicPr>
          <p:cNvPr id="39" name="Picture 38" descr="Logo&#10;&#10;Description automatically generated with medium confidence">
            <a:extLst>
              <a:ext uri="{FF2B5EF4-FFF2-40B4-BE49-F238E27FC236}">
                <a16:creationId xmlns:a16="http://schemas.microsoft.com/office/drawing/2014/main" id="{6FB6EF1E-FD40-825E-10F3-986548F13C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6549" t="24572" r="8064" b="23945"/>
          <a:stretch/>
        </p:blipFill>
        <p:spPr>
          <a:xfrm>
            <a:off x="133308" y="6094373"/>
            <a:ext cx="1932972" cy="636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CB8AB3-8322-5CE5-B156-C4E7EDD8312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363354" y="1631225"/>
            <a:ext cx="2690240" cy="92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45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33">
          <p15:clr>
            <a:srgbClr val="FBAE40"/>
          </p15:clr>
        </p15:guide>
        <p15:guide id="3" orient="horz" pos="3589">
          <p15:clr>
            <a:srgbClr val="FBAE40"/>
          </p15:clr>
        </p15:guide>
        <p15:guide id="4" orient="horz" pos="3689">
          <p15:clr>
            <a:srgbClr val="FBAE40"/>
          </p15:clr>
        </p15:guide>
        <p15:guide id="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163F5-FD1A-45AC-2778-A7F93218F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B4A0D-8B26-2039-AA71-15EF00B4D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180B6-A8E4-1998-6B28-C176C46F8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CEA8-E424-4254-94F3-724D50F4B113}" type="datetimeFigureOut">
              <a:rPr lang="en-AE" smtClean="0"/>
              <a:t>02/24/2023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B9CDE-CEEA-DECB-C137-E0F4B87CF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53909-0BCE-B081-AD60-B98043F73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C8F7-7A7B-4BDC-88B1-A16078929FC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1333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D8F7A-9B7A-FA80-1531-CF21B7CE8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B005E-17DB-8EFD-62F2-6F7E0FCB1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D76B7-AA1F-63F6-2A63-70F0DCF99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CEA8-E424-4254-94F3-724D50F4B113}" type="datetimeFigureOut">
              <a:rPr lang="en-AE" smtClean="0"/>
              <a:t>02/24/2023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00683-6961-82A3-BF4F-7AFC2FEA4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16191-13EF-038E-4DA2-3B6E21B83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C8F7-7A7B-4BDC-88B1-A16078929FC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036002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6C08B-F51B-3659-0DEF-A29A54CD6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1553D-414B-13A6-364D-D5D14A3B8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A9D6B-F49B-1ABF-FAEC-49BB6089D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FE151-06CF-0301-E3FE-55A801DF4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CEA8-E424-4254-94F3-724D50F4B113}" type="datetimeFigureOut">
              <a:rPr lang="en-AE" smtClean="0"/>
              <a:t>02/24/2023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E48C6-DA72-C042-84C4-94A7DE60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D0C47-A4FF-1FC6-5076-BB3C49F60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C8F7-7A7B-4BDC-88B1-A16078929FC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292251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035D6-5301-37A9-1A81-3CB7C1F56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B9F01-AA94-4777-F0EB-A7DB3992B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8C751D-468A-1E42-F589-6BF4D34B2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DB461C-D555-1344-3BBA-A7A4916B95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0BAB86-7A6D-F63C-35D7-33957E78C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A83242-3968-408E-8F9E-384653616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CEA8-E424-4254-94F3-724D50F4B113}" type="datetimeFigureOut">
              <a:rPr lang="en-AE" smtClean="0"/>
              <a:t>02/24/2023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E506F8-CB0E-1711-66CD-91BC9CBCE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C22A46-A7E9-3939-5F6B-A9F469AB2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C8F7-7A7B-4BDC-88B1-A16078929FC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351190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3F7B6-E3D0-CAFE-B4A6-019890826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5FE95E-1528-E1DA-F432-60C81D7D1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CEA8-E424-4254-94F3-724D50F4B113}" type="datetimeFigureOut">
              <a:rPr lang="en-AE" smtClean="0"/>
              <a:t>02/24/2023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850577-A815-A711-2FD8-DA3569CE1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A9BF53-B5C3-8448-8F9D-3CB04F756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C8F7-7A7B-4BDC-88B1-A16078929FC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600703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C3799D-9B16-DE21-1A9A-0B969CC86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CEA8-E424-4254-94F3-724D50F4B113}" type="datetimeFigureOut">
              <a:rPr lang="en-AE" smtClean="0"/>
              <a:t>02/24/2023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C658AC-0058-C67D-D008-74027CBD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FFA69-D028-179E-8473-A93CA0432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C8F7-7A7B-4BDC-88B1-A16078929FC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02454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967FA-4C01-ECD8-B725-A642BD5A6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A6BC9-576C-DA33-6D8F-3E58D6F8F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9822C4-D12D-9895-5A94-163AF04D0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BBB776-89E7-D3B6-DAD3-6BC79296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CEA8-E424-4254-94F3-724D50F4B113}" type="datetimeFigureOut">
              <a:rPr lang="en-AE" smtClean="0"/>
              <a:t>02/24/2023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8EE51-9DB1-BDE3-1E63-73660936B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041CB-990E-4C46-92DF-FCF244FB3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C8F7-7A7B-4BDC-88B1-A16078929FC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3648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D2393-EA80-92B9-1BC9-DD04E8066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0D61C5-57ED-DFA4-B79E-1A5D8AA3A3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DCA499-8AE0-DEF2-DCA0-1A265CBC0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089D4E-256E-F19D-EF22-8567A4804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CEA8-E424-4254-94F3-724D50F4B113}" type="datetimeFigureOut">
              <a:rPr lang="en-AE" smtClean="0"/>
              <a:t>02/24/2023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E6EBB2-6956-6BDC-9989-5770B7E21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A417D-D5A3-836A-470A-9D593DB11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C8F7-7A7B-4BDC-88B1-A16078929FC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6927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4884D6-8B81-224E-FECC-414A44413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AA543-6075-8F19-2D61-EDA9AEEDA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4DB86-D946-4059-3051-5FEFCF83F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ACEA8-E424-4254-94F3-724D50F4B113}" type="datetimeFigureOut">
              <a:rPr lang="en-AE" smtClean="0"/>
              <a:t>02/24/2023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30014-DF0C-134D-79E0-B95063DE9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4E7E7-6574-3AFC-7C9B-AAE75A765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6C8F7-7A7B-4BDC-88B1-A16078929FC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89694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odyaworld.ae/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obalsynergytrading.com/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nmeetgroup.com/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fte.com/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ebcgroup.com/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idgewayhealthcare.com/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lleymedical.co.uk/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mepital.care/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ryperfumes.com/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camelsoapfactory.com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infinity.com/" TargetMode="Externa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pereal.com/" TargetMode="Externa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oholography.com/" TargetMode="Externa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sharqi.com/" TargetMode="Externa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htazan.net/" TargetMode="Externa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rais.com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htay.liwal.com/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rminator.ae/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vin-light.com/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msgroup.me/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serkal-group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kidiliz-group/abou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miratesmacaroni.com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CE2636-E321-1B97-B5FA-BE17DBBF6D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26879" y="3750197"/>
            <a:ext cx="4807012" cy="1041722"/>
          </a:xfrm>
        </p:spPr>
        <p:txBody>
          <a:bodyPr/>
          <a:lstStyle/>
          <a:p>
            <a:r>
              <a:rPr lang="en-US"/>
              <a:t>CENTRAL ASIA </a:t>
            </a:r>
          </a:p>
          <a:p>
            <a:r>
              <a:rPr lang="en-US"/>
              <a:t>ROADSHOW</a:t>
            </a:r>
          </a:p>
          <a:p>
            <a:r>
              <a:rPr lang="en-US"/>
              <a:t>March 14</a:t>
            </a:r>
            <a:r>
              <a:rPr lang="en-US" baseline="30000"/>
              <a:t>th</a:t>
            </a:r>
            <a:r>
              <a:rPr lang="en-US"/>
              <a:t> – 21</a:t>
            </a:r>
            <a:r>
              <a:rPr lang="en-US" baseline="30000"/>
              <a:t>st</a:t>
            </a:r>
            <a:r>
              <a:rPr lang="en-US"/>
              <a:t> 2023</a:t>
            </a:r>
          </a:p>
          <a:p>
            <a:r>
              <a:rPr lang="en-US">
                <a:solidFill>
                  <a:srgbClr val="76BC21"/>
                </a:solidFill>
              </a:rPr>
              <a:t>COMPANY PROFILES</a:t>
            </a:r>
          </a:p>
          <a:p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98306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6B29933-D438-9011-BD87-FB7AA5222AD5}"/>
              </a:ext>
            </a:extLst>
          </p:cNvPr>
          <p:cNvSpPr txBox="1">
            <a:spLocks/>
          </p:cNvSpPr>
          <p:nvPr/>
        </p:nvSpPr>
        <p:spPr>
          <a:xfrm>
            <a:off x="873757" y="3943364"/>
            <a:ext cx="10353042" cy="2173352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 err="1">
                <a:solidFill>
                  <a:srgbClr val="76BC21"/>
                </a:solidFill>
                <a:latin typeface="Helvetica Neue"/>
              </a:rPr>
              <a:t>Rashed</a:t>
            </a:r>
            <a:r>
              <a:rPr lang="en-US" sz="1400" b="1" dirty="0">
                <a:solidFill>
                  <a:srgbClr val="76BC21"/>
                </a:solidFill>
                <a:latin typeface="Helvetica Neue"/>
              </a:rPr>
              <a:t> </a:t>
            </a:r>
            <a:r>
              <a:rPr lang="en-US" sz="1400" b="1" dirty="0" err="1">
                <a:solidFill>
                  <a:srgbClr val="76BC21"/>
                </a:solidFill>
                <a:latin typeface="Helvetica Neue"/>
              </a:rPr>
              <a:t>Saif</a:t>
            </a:r>
            <a:r>
              <a:rPr lang="en-US" sz="1400" b="1" dirty="0">
                <a:solidFill>
                  <a:srgbClr val="76BC21"/>
                </a:solidFill>
                <a:latin typeface="Helvetica Neue"/>
              </a:rPr>
              <a:t> </a:t>
            </a:r>
            <a:r>
              <a:rPr lang="en-US" sz="1400" b="1" dirty="0" err="1">
                <a:solidFill>
                  <a:srgbClr val="76BC21"/>
                </a:solidFill>
                <a:latin typeface="Helvetica Neue"/>
              </a:rPr>
              <a:t>Albedwawi</a:t>
            </a:r>
            <a:r>
              <a:rPr lang="en-US" sz="1400" b="1" dirty="0">
                <a:solidFill>
                  <a:srgbClr val="76BC21"/>
                </a:solidFill>
                <a:latin typeface="Helvetica Neue"/>
              </a:rPr>
              <a:t> | </a:t>
            </a:r>
            <a:r>
              <a:rPr lang="ru-RU" sz="1400" b="1" dirty="0">
                <a:solidFill>
                  <a:srgbClr val="0D3A5D"/>
                </a:solidFill>
                <a:latin typeface="Helvetica Neue"/>
              </a:rPr>
              <a:t>Генеральный директор и учредитель</a:t>
            </a:r>
            <a:endParaRPr lang="en-US" sz="1400" b="1" dirty="0">
              <a:solidFill>
                <a:srgbClr val="0D3A5D"/>
              </a:solidFill>
              <a:latin typeface="Helvetica Neue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2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Генеральный директор и владелец </a:t>
            </a:r>
            <a:r>
              <a:rPr lang="ru-RU" sz="12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Foodya</a:t>
            </a:r>
            <a:r>
              <a:rPr lang="ru-RU" sz="12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 </a:t>
            </a:r>
            <a:r>
              <a:rPr lang="ru-RU" sz="12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World</a:t>
            </a:r>
            <a:r>
              <a:rPr lang="ru-RU" sz="12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 </a:t>
            </a:r>
            <a:r>
              <a:rPr lang="ru-RU" sz="12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Foodstuff</a:t>
            </a:r>
            <a:r>
              <a:rPr lang="ru-RU" sz="12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 </a:t>
            </a:r>
            <a:r>
              <a:rPr lang="ru-RU" sz="12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Trading</a:t>
            </a:r>
            <a:r>
              <a:rPr lang="ru-RU" sz="12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 LLC. Как генеральный директор компании, мое видение состоит в том, чтобы быть признанным пионером, ведущим поставщиком продуктов питания и напитков в Объединенных Арабских Эмиратах, предлагающим высококачественную и недорогую продукцию, поддерживая при этом уникальный превосходный сервис для наших клиентов. Я стремлюсь предоставить отличные маркетинговые услуги, которые поддерживаются опытной и преданной командой. С помощью и поддержкой Шейха Мохаммеда бен Рашида для малого и среднего бизнеса, а также благодаря знаниям и опыту, приобретенным во время курьерской доставки, я горжусь тем, что имею честь превзойти наш импорт из таких стран, как Южная Корея, Китай, Камбоджа, Вьетнам, Таиланд, Узбекистан, Россия и Кыргызстан предлагают на местный рынок только лучшую продукцию. Моя миссия состоит в том, чтобы продолжать поставлять, разрабатывать, производить и продавать ряд питательных и высококачественных продуктов, таких как свежие и замороженные фрукты и овощи, а также другие продукты премиум-класса в соответствии с требованиями рынка. </a:t>
            </a:r>
            <a:r>
              <a:rPr lang="ru-RU" sz="12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Foodya</a:t>
            </a:r>
            <a:r>
              <a:rPr lang="ru-RU" sz="12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 </a:t>
            </a:r>
            <a:r>
              <a:rPr lang="ru-RU" sz="12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World</a:t>
            </a:r>
            <a:r>
              <a:rPr lang="ru-RU" sz="12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 стремится использовать свои ресурсы для завоевания рынка в ближайшие годы. Следуя девизу «Думай по-другому, делай по-другому», мы установили долгосрочные деловые и личные отношения с поставщиками и клиентами, разделяющими общее убеждение в честности, надежности и благонадежности.</a:t>
            </a:r>
            <a:endParaRPr lang="en-US" sz="1200" dirty="0">
              <a:solidFill>
                <a:srgbClr val="0D3A5D"/>
              </a:solidFill>
              <a:latin typeface="Helvetica Neue" panose="02000503000000020004" pitchFamily="50"/>
              <a:ea typeface="Helvetica Neue" panose="02000503000000020004" pitchFamily="50"/>
              <a:cs typeface="Helvetica Neue" panose="02000503000000020004" pitchFamily="50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A91ADD45-CAAD-3B1B-D7D6-B655234A2F3D}"/>
              </a:ext>
            </a:extLst>
          </p:cNvPr>
          <p:cNvSpPr txBox="1">
            <a:spLocks/>
          </p:cNvSpPr>
          <p:nvPr/>
        </p:nvSpPr>
        <p:spPr>
          <a:xfrm>
            <a:off x="873758" y="920367"/>
            <a:ext cx="10353042" cy="2923664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FOODYA импортирует премиальные и высококачественные продукты питания и напитки с местных и международных рынков. Мы установили долгосрочные деловые и личные отношения с поставщиками и клиентами, разделяя взаимную веру в честность, надежность и благонадежность. Идея создания </a:t>
            </a:r>
            <a:r>
              <a:rPr lang="ru-RU" sz="12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Foodya-Dubai</a:t>
            </a:r>
            <a:r>
              <a:rPr lang="ru-RU" sz="12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в 2015 году – это партнерство с </a:t>
            </a:r>
            <a:r>
              <a:rPr lang="ru-RU" sz="12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Foodya</a:t>
            </a:r>
            <a:r>
              <a:rPr lang="ru-RU" sz="12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</a:t>
            </a:r>
            <a:r>
              <a:rPr lang="ru-RU" sz="12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Korea</a:t>
            </a:r>
            <a:r>
              <a:rPr lang="ru-RU" sz="12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</a:t>
            </a:r>
            <a:r>
              <a:rPr lang="ru-RU" sz="12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International</a:t>
            </a:r>
            <a:r>
              <a:rPr lang="ru-RU" sz="12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, которая с 2003 года имеет опыт инвестирования в сельскохозяйственные земли в Камбодже и Вьетнаме и открыла заводы в Китае с офисами в Узбекистане. </a:t>
            </a:r>
            <a:r>
              <a:rPr lang="ru-RU" sz="12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Foodya</a:t>
            </a:r>
            <a:r>
              <a:rPr lang="ru-RU" sz="12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</a:t>
            </a:r>
            <a:r>
              <a:rPr lang="ru-RU" sz="12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World</a:t>
            </a:r>
            <a:r>
              <a:rPr lang="ru-RU" sz="12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</a:t>
            </a:r>
            <a:r>
              <a:rPr lang="ru-RU" sz="12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Foodstuff</a:t>
            </a:r>
            <a:r>
              <a:rPr lang="ru-RU" sz="12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</a:t>
            </a:r>
            <a:r>
              <a:rPr lang="ru-RU" sz="12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Trading</a:t>
            </a:r>
            <a:r>
              <a:rPr lang="ru-RU" sz="12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LLC, полностью принадлежащая Эмиратам, от Учреждения Мохаммеда бин Рашида для поддержки малого и среднего бизнеса и при поддержке </a:t>
            </a:r>
            <a:r>
              <a:rPr lang="ru-RU" sz="12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Foodya</a:t>
            </a:r>
            <a:r>
              <a:rPr lang="ru-RU" sz="12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</a:t>
            </a:r>
            <a:r>
              <a:rPr lang="ru-RU" sz="12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Korea</a:t>
            </a:r>
            <a:r>
              <a:rPr lang="ru-RU" sz="12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на основе своих филиалов, инвестирующих продукты из Южной Кореи, Вьетнама, Узбекистана и Китая. Начало сельскохозяйственного производства и инвестиций в производство и заморозку овощей и фруктов всех видов с соблюдением самых высоких стандартов здоровья и </a:t>
            </a:r>
            <a:r>
              <a:rPr lang="ru-RU" sz="12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безопасности.В</a:t>
            </a:r>
            <a:r>
              <a:rPr lang="ru-RU" sz="12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2021 году мы стали эксклюзивным дистрибьютором меда и воды премиум качества из Кыргызской Республики. Теперь наши основные каналы сбыта — это розничные торговцы, оптовые торговцы и HORECA.</a:t>
            </a:r>
            <a:endParaRPr lang="en-US" sz="1400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Деятельность</a:t>
            </a:r>
            <a:r>
              <a:rPr lang="en-US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 	</a:t>
            </a: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Товары народного потребления</a:t>
            </a:r>
            <a:endParaRPr lang="en-US" sz="1400" b="1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Цель визита</a:t>
            </a:r>
            <a:r>
              <a:rPr lang="en-US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 	</a:t>
            </a: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Поиск производителей и поставщиков следующей продукции</a:t>
            </a:r>
            <a:r>
              <a:rPr lang="en-US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 </a:t>
            </a: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Курица</a:t>
            </a:r>
            <a:r>
              <a:rPr lang="en-US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| </a:t>
            </a: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Мука</a:t>
            </a:r>
            <a:r>
              <a:rPr lang="en-US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|</a:t>
            </a: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Масло</a:t>
            </a:r>
            <a:r>
              <a:rPr lang="en-US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| </a:t>
            </a:r>
            <a:endParaRPr lang="ru-RU" sz="1400" b="1" dirty="0">
              <a:solidFill>
                <a:srgbClr val="76BC21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                                    Сливочное масло</a:t>
            </a:r>
            <a:endParaRPr lang="en-US" sz="1400" b="1" dirty="0">
              <a:solidFill>
                <a:srgbClr val="76BC21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Website: </a:t>
            </a: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  <a:hlinkClick r:id="rId2"/>
              </a:rPr>
              <a:t>http://www.foodyaworld.ae/</a:t>
            </a: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BB878D3-5495-5191-5520-62A0860B6678}"/>
              </a:ext>
            </a:extLst>
          </p:cNvPr>
          <p:cNvSpPr txBox="1">
            <a:spLocks/>
          </p:cNvSpPr>
          <p:nvPr/>
        </p:nvSpPr>
        <p:spPr>
          <a:xfrm>
            <a:off x="873757" y="94268"/>
            <a:ext cx="5016297" cy="726767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100" b="1" dirty="0">
                <a:solidFill>
                  <a:srgbClr val="76BC21"/>
                </a:solidFill>
                <a:latin typeface="Helvetica Neue"/>
              </a:rPr>
              <a:t>9. </a:t>
            </a:r>
            <a:r>
              <a:rPr lang="en-US" sz="2100" b="1" dirty="0" err="1">
                <a:solidFill>
                  <a:srgbClr val="76BC21"/>
                </a:solidFill>
                <a:latin typeface="Helvetica Neue"/>
              </a:rPr>
              <a:t>Foodya</a:t>
            </a:r>
            <a:r>
              <a:rPr lang="en-US" sz="2100" b="1" dirty="0">
                <a:solidFill>
                  <a:srgbClr val="76BC21"/>
                </a:solidFill>
                <a:latin typeface="Helvetica Neue"/>
              </a:rPr>
              <a:t> World Foodstuff Trading LLC</a:t>
            </a:r>
          </a:p>
        </p:txBody>
      </p:sp>
    </p:spTree>
    <p:extLst>
      <p:ext uri="{BB962C8B-B14F-4D97-AF65-F5344CB8AC3E}">
        <p14:creationId xmlns:p14="http://schemas.microsoft.com/office/powerpoint/2010/main" val="1132734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6B29933-D438-9011-BD87-FB7AA5222AD5}"/>
              </a:ext>
            </a:extLst>
          </p:cNvPr>
          <p:cNvSpPr txBox="1">
            <a:spLocks/>
          </p:cNvSpPr>
          <p:nvPr/>
        </p:nvSpPr>
        <p:spPr>
          <a:xfrm>
            <a:off x="873758" y="4030394"/>
            <a:ext cx="10353042" cy="1856792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76BC21"/>
                </a:solidFill>
                <a:latin typeface="Helvetica Neue"/>
              </a:rPr>
              <a:t>Naveen D. Egbert | </a:t>
            </a:r>
            <a:r>
              <a:rPr lang="ru-RU" sz="1400" b="1" dirty="0">
                <a:solidFill>
                  <a:srgbClr val="0D3A5D"/>
                </a:solidFill>
                <a:latin typeface="Helvetica Neue"/>
              </a:rPr>
              <a:t>Генеральный директор</a:t>
            </a:r>
            <a:endParaRPr lang="en-US" sz="1400" b="1" dirty="0">
              <a:solidFill>
                <a:srgbClr val="0D3A5D"/>
              </a:solidFill>
              <a:latin typeface="Helvetica Neue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Проницательный бизнесмен с более чем 25-летним стажем, ранее входивший в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Mitsubishi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Corporation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, одну из крупнейших японских «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Сого-Соша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» (универсальная торговая компания). Известный своим предпринимательским духом и стремлением к достижению результатов, г-н Навин успешно управлял разнообразным бизнес-портфелем на разных уровнях и в разных подразделениях стран Персидского залива, Ближнего Востока, Юго-Восточной Азии, Японии, Сингапура, Африки, СНГ и Индии, поддерживая бизнес в Европа. Он также был частью основной команды по созданию дочерней торговой компании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Mitsubishi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Corporation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, находящейся в полной собственности, в свободной экономической зоне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Джебель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-Али, Дубай, ОАЭ, в 1999 году. Наша нынешняя команда обладает разнообразным опытом компаний из списка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Fortune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 500 в сфере FMCG и других товаров в этой сфере. область, край.</a:t>
            </a:r>
            <a:endParaRPr lang="en-US" sz="1400" dirty="0">
              <a:solidFill>
                <a:srgbClr val="0D3A5D"/>
              </a:solidFill>
              <a:latin typeface="Helvetica Neue" panose="02000503000000020004" pitchFamily="50"/>
              <a:ea typeface="Helvetica Neue" panose="02000503000000020004" pitchFamily="50"/>
              <a:cs typeface="Helvetica Neue" panose="02000503000000020004" pitchFamily="50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A91ADD45-CAAD-3B1B-D7D6-B655234A2F3D}"/>
              </a:ext>
            </a:extLst>
          </p:cNvPr>
          <p:cNvSpPr txBox="1">
            <a:spLocks/>
          </p:cNvSpPr>
          <p:nvPr/>
        </p:nvSpPr>
        <p:spPr>
          <a:xfrm>
            <a:off x="873758" y="970814"/>
            <a:ext cx="10353042" cy="2722999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General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Trading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Company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, специализирующаяся на международной торговле и послепродажном обслуживании. Основанная в 2018 году по замыслу нашего нынешнего генерального директора г-на Навина Д.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Эгберта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, мы базируемся в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Dubai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World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Central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(DWC), свободной зоне и торговом центре, созданном и поддерживаемом правительством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Дубая.GST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— ваш идеальный деловой партнер, чему также способствует ее стратегическое расположение в DWC. DWC использует порт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Джебель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-Али (крупнейший контейнерный порт между Сингапуром и Роттердамом) и беспрепятственно соединяет его с международным аэропортом Аль-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Мактум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через специальный логистический коридор Дубая. Это формирует единую таможенную зону, таким образом, время на земле и ускоряя поток грузов «море-воздух»/«воздух-море», а также поддерживается прямым доступом к основным транс-эмиратским дорожным сетям.</a:t>
            </a:r>
            <a:endParaRPr lang="en-US" sz="1400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Деятельность</a:t>
            </a:r>
            <a:r>
              <a:rPr lang="en-US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 	</a:t>
            </a: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Торговля товарами повседневного спроса, например продуктами питания, нефтью и газом,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                                     кормами для животных, электроникой</a:t>
            </a:r>
            <a:endParaRPr lang="en-US" sz="1400" b="1" dirty="0">
              <a:solidFill>
                <a:srgbClr val="0D3A5D"/>
              </a:solidFill>
              <a:latin typeface="Helvetica Neue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Цель визита</a:t>
            </a:r>
            <a:r>
              <a:rPr lang="en-US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 	</a:t>
            </a: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Поиск потребителей</a:t>
            </a:r>
            <a:r>
              <a:rPr lang="en-US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| </a:t>
            </a: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Снабжение</a:t>
            </a:r>
            <a:r>
              <a:rPr lang="en-US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| </a:t>
            </a: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Экспорт и импорт</a:t>
            </a:r>
            <a:endParaRPr lang="en-US" sz="1400" b="1" dirty="0">
              <a:solidFill>
                <a:srgbClr val="76BC21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76BC21"/>
              </a:solidFill>
              <a:latin typeface="Helvetica Neue" panose="02000503000000020004" pitchFamily="50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Website: </a:t>
            </a: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  <a:hlinkClick r:id="rId2"/>
              </a:rPr>
              <a:t>www.globalsynergytrading.com</a:t>
            </a:r>
            <a:endParaRPr lang="en-US" sz="1400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BB878D3-5495-5191-5520-62A0860B6678}"/>
              </a:ext>
            </a:extLst>
          </p:cNvPr>
          <p:cNvSpPr txBox="1">
            <a:spLocks/>
          </p:cNvSpPr>
          <p:nvPr/>
        </p:nvSpPr>
        <p:spPr>
          <a:xfrm>
            <a:off x="873758" y="150829"/>
            <a:ext cx="4933918" cy="715670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100" b="1" dirty="0">
                <a:solidFill>
                  <a:srgbClr val="76BC21"/>
                </a:solidFill>
                <a:latin typeface="Helvetica Neue"/>
              </a:rPr>
              <a:t>10. Global Synergy Trading DWC LLC</a:t>
            </a:r>
          </a:p>
        </p:txBody>
      </p:sp>
    </p:spTree>
    <p:extLst>
      <p:ext uri="{BB962C8B-B14F-4D97-AF65-F5344CB8AC3E}">
        <p14:creationId xmlns:p14="http://schemas.microsoft.com/office/powerpoint/2010/main" val="1702495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6B29933-D438-9011-BD87-FB7AA5222AD5}"/>
              </a:ext>
            </a:extLst>
          </p:cNvPr>
          <p:cNvSpPr txBox="1">
            <a:spLocks/>
          </p:cNvSpPr>
          <p:nvPr/>
        </p:nvSpPr>
        <p:spPr>
          <a:xfrm>
            <a:off x="873758" y="3332725"/>
            <a:ext cx="10353042" cy="898915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 err="1">
                <a:solidFill>
                  <a:srgbClr val="76BC21"/>
                </a:solidFill>
                <a:latin typeface="Helvetica Neue"/>
              </a:rPr>
              <a:t>Yuvrraj</a:t>
            </a:r>
            <a:r>
              <a:rPr lang="en-US" sz="1400" b="1" dirty="0">
                <a:solidFill>
                  <a:srgbClr val="76BC21"/>
                </a:solidFill>
                <a:latin typeface="Helvetica Neue"/>
              </a:rPr>
              <a:t> Jadhav | </a:t>
            </a:r>
            <a:r>
              <a:rPr lang="ru-RU" sz="1400" b="1" dirty="0">
                <a:solidFill>
                  <a:srgbClr val="0D3A5D"/>
                </a:solidFill>
                <a:latin typeface="Helvetica Neue"/>
              </a:rPr>
              <a:t>Директор</a:t>
            </a:r>
            <a:endParaRPr lang="en-US" sz="1400" b="1" dirty="0">
              <a:solidFill>
                <a:srgbClr val="0D3A5D"/>
              </a:solidFill>
              <a:latin typeface="Helvetica Neue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0D3A5D"/>
              </a:solidFill>
              <a:latin typeface="Helvetica Neue" panose="02000503000000020004" pitchFamily="50"/>
              <a:ea typeface="Helvetica Neue" panose="02000503000000020004" pitchFamily="50"/>
              <a:cs typeface="Helvetica Neue" panose="02000503000000020004" pitchFamily="50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A91ADD45-CAAD-3B1B-D7D6-B655234A2F3D}"/>
              </a:ext>
            </a:extLst>
          </p:cNvPr>
          <p:cNvSpPr txBox="1">
            <a:spLocks/>
          </p:cNvSpPr>
          <p:nvPr/>
        </p:nvSpPr>
        <p:spPr>
          <a:xfrm>
            <a:off x="873758" y="920366"/>
            <a:ext cx="10353042" cy="2313028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Специализируется на торговле сельскохозяйственной продукцией, товарами повседневного спроса, упаковкой, игрушками, канцелярскими товарами и т. д. и является частью SUNMEET GROUP. Мы торговая компания, базирующаяся в Дубае и Индии, наше УТП заключается в поиске и продаже продукции по всему миру. Мы формируем огромные долгосрочные отношения с клиентами, поставщиками и продавцами. Мы также подбираем продукты в соответствии с требованиями клиентов, повышая соотношение цены и качества в каждой транзакции. Компания также имеет большой опыт работы в области логистики на протяжении более 45 лет, и мы постоянно разрабатываем новые возможности для расширения бизнеса.</a:t>
            </a:r>
            <a:endParaRPr lang="en-US" sz="1400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Деятельность</a:t>
            </a:r>
            <a:r>
              <a:rPr lang="en-US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 	</a:t>
            </a: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Торговля</a:t>
            </a:r>
            <a:r>
              <a:rPr lang="en-US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</a:t>
            </a:r>
            <a:endParaRPr lang="en-US" sz="1400" b="1" dirty="0">
              <a:solidFill>
                <a:srgbClr val="0D3A5D"/>
              </a:solidFill>
              <a:latin typeface="Helvetica Neue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Цель визита</a:t>
            </a:r>
            <a:r>
              <a:rPr lang="en-US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 	</a:t>
            </a: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Поиск дистрибьюторов</a:t>
            </a:r>
            <a:r>
              <a:rPr lang="en-US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| </a:t>
            </a: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Экспорт продукции в страны Центральной Азии</a:t>
            </a:r>
            <a:endParaRPr lang="en-US" sz="1400" b="1" dirty="0">
              <a:solidFill>
                <a:srgbClr val="76BC21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76BC21"/>
              </a:solidFill>
              <a:latin typeface="Helvetica Neue" panose="02000503000000020004" pitchFamily="50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Website: </a:t>
            </a: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  <a:hlinkClick r:id="rId2"/>
              </a:rPr>
              <a:t>www.sunmeetgroup.com</a:t>
            </a:r>
            <a:endParaRPr lang="en-US" sz="1400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BB878D3-5495-5191-5520-62A0860B6678}"/>
              </a:ext>
            </a:extLst>
          </p:cNvPr>
          <p:cNvSpPr txBox="1">
            <a:spLocks/>
          </p:cNvSpPr>
          <p:nvPr/>
        </p:nvSpPr>
        <p:spPr>
          <a:xfrm>
            <a:off x="873758" y="122548"/>
            <a:ext cx="3780620" cy="698487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100" b="1" dirty="0">
                <a:solidFill>
                  <a:srgbClr val="76BC21"/>
                </a:solidFill>
                <a:latin typeface="Helvetica Neue"/>
              </a:rPr>
              <a:t>11. </a:t>
            </a:r>
            <a:r>
              <a:rPr lang="en-US" sz="2100" b="1" dirty="0" err="1">
                <a:solidFill>
                  <a:srgbClr val="76BC21"/>
                </a:solidFill>
                <a:latin typeface="Helvetica Neue"/>
              </a:rPr>
              <a:t>Sunmeet</a:t>
            </a:r>
            <a:r>
              <a:rPr lang="en-US" sz="2100" b="1" dirty="0">
                <a:solidFill>
                  <a:srgbClr val="76BC21"/>
                </a:solidFill>
                <a:latin typeface="Helvetica Neue"/>
              </a:rPr>
              <a:t> General Trading</a:t>
            </a:r>
          </a:p>
        </p:txBody>
      </p:sp>
    </p:spTree>
    <p:extLst>
      <p:ext uri="{BB962C8B-B14F-4D97-AF65-F5344CB8AC3E}">
        <p14:creationId xmlns:p14="http://schemas.microsoft.com/office/powerpoint/2010/main" val="3597299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6B29933-D438-9011-BD87-FB7AA5222AD5}"/>
              </a:ext>
            </a:extLst>
          </p:cNvPr>
          <p:cNvSpPr txBox="1">
            <a:spLocks/>
          </p:cNvSpPr>
          <p:nvPr/>
        </p:nvSpPr>
        <p:spPr>
          <a:xfrm>
            <a:off x="873757" y="4378367"/>
            <a:ext cx="10353042" cy="202557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76BC21"/>
                </a:solidFill>
                <a:latin typeface="Helvetica Neue"/>
              </a:rPr>
              <a:t>Anwar </a:t>
            </a:r>
            <a:r>
              <a:rPr lang="en-US" sz="1400" b="1" dirty="0" err="1">
                <a:solidFill>
                  <a:srgbClr val="76BC21"/>
                </a:solidFill>
                <a:latin typeface="Helvetica Neue"/>
              </a:rPr>
              <a:t>Barayil</a:t>
            </a:r>
            <a:r>
              <a:rPr lang="en-US" sz="1400" b="1" dirty="0">
                <a:solidFill>
                  <a:srgbClr val="76BC21"/>
                </a:solidFill>
                <a:latin typeface="Helvetica Neue"/>
              </a:rPr>
              <a:t> | </a:t>
            </a:r>
            <a:r>
              <a:rPr lang="ru-RU" sz="1400" b="1" dirty="0">
                <a:solidFill>
                  <a:srgbClr val="0D3A5D"/>
                </a:solidFill>
                <a:latin typeface="Helvetica Neue"/>
              </a:rPr>
              <a:t>Генеральный директор</a:t>
            </a:r>
            <a:endParaRPr lang="en-US" sz="1400" b="1" dirty="0">
              <a:solidFill>
                <a:srgbClr val="0D3A5D"/>
              </a:solidFill>
              <a:latin typeface="Helvetica Neue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2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Имея в общей сложности 45 лет опыта работы в Персидском заливе. Проработав 16 лет в различных сферах бизнеса, в таких секторах, как судоходство, телекоммуникации, FMCG Distribution (дистрибьютор таких продуктов, как Mars </a:t>
            </a:r>
            <a:r>
              <a:rPr lang="ru-RU" sz="12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Confectionery</a:t>
            </a:r>
            <a:r>
              <a:rPr lang="ru-RU" sz="12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, Procter &amp; Gamble) на уровне младшего и старшего уровня управления продажами и маркетингом, Анвар присоединился к компании Fortune 50 MNC. Gillette Middle East в 1993 году и охватывала все рынки Ближнего Востока в различных должностях, таких как региональный менеджер, менеджер по планированию продаж, менеджер по обучению продажам и менеджер по торговому маркетингу. Проработав 11 лет в Gillette, Анвар </a:t>
            </a:r>
            <a:r>
              <a:rPr lang="ru-RU" sz="12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Бараил</a:t>
            </a:r>
            <a:r>
              <a:rPr lang="ru-RU" sz="12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 ушел с должности старшего менеджера по маркетингу в 2004 году, чтобы начать собственное дело. Он одновременно основал </a:t>
            </a:r>
            <a:r>
              <a:rPr lang="ru-RU" sz="12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Bafte</a:t>
            </a:r>
            <a:r>
              <a:rPr lang="ru-RU" sz="12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 в </a:t>
            </a:r>
            <a:r>
              <a:rPr lang="ru-RU" sz="12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Абудхаби</a:t>
            </a:r>
            <a:r>
              <a:rPr lang="ru-RU" sz="12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 и предприятие по производству одежды в Ченнаи, Индия, в 2005 году. Работая в Дубае, Анвар вместе со своим братом стал соучредителем </a:t>
            </a:r>
            <a:r>
              <a:rPr lang="ru-RU" sz="12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Pace</a:t>
            </a:r>
            <a:r>
              <a:rPr lang="ru-RU" sz="12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 </a:t>
            </a:r>
            <a:r>
              <a:rPr lang="ru-RU" sz="12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Luggage</a:t>
            </a:r>
            <a:r>
              <a:rPr lang="ru-RU" sz="12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 Industry в Ченнаи, Индия.</a:t>
            </a:r>
            <a:endParaRPr lang="en-US" sz="1200" dirty="0">
              <a:solidFill>
                <a:srgbClr val="0D3A5D"/>
              </a:solidFill>
              <a:latin typeface="Helvetica Neue"/>
              <a:ea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>
              <a:solidFill>
                <a:srgbClr val="0D3A5D"/>
              </a:solidFill>
              <a:latin typeface="Helvetica Neue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0D3A5D"/>
              </a:solidFill>
              <a:latin typeface="Helvetica Neue" panose="02000503000000020004" pitchFamily="50"/>
              <a:ea typeface="Helvetica Neue" panose="02000503000000020004" pitchFamily="50"/>
              <a:cs typeface="Helvetica Neue" panose="02000503000000020004" pitchFamily="50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A91ADD45-CAAD-3B1B-D7D6-B655234A2F3D}"/>
              </a:ext>
            </a:extLst>
          </p:cNvPr>
          <p:cNvSpPr txBox="1">
            <a:spLocks/>
          </p:cNvSpPr>
          <p:nvPr/>
        </p:nvSpPr>
        <p:spPr>
          <a:xfrm>
            <a:off x="873758" y="920365"/>
            <a:ext cx="10353042" cy="3127852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Компания была впервые основана в 2005 году в Абу-Даби как «Мебельно-текстильное предприятие Бу Адель (BAFTE)» как единственная торговая точка, продающая товары для сна, такие как матрасы, подушки, одеяла, постельное белье и т. д., а также занимающаяся экспортом и импортом текстиля. Компания расширила свое присутствие в ОАЭ и Ченнаи (Индия).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Bafte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в настоящее время управляет 4 демонстрационными залами, специализирующимися на продуктах для сна, которые являются всемирно известными брендами, такими как матрасы Spring Air,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Springwall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и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Europedic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, высококачественными и широким ассортиментом подушек,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наматрасников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,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наматрасников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и т. д.</a:t>
            </a: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Деятельность</a:t>
            </a:r>
            <a:r>
              <a:rPr lang="en-US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 	</a:t>
            </a: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Прием гостей</a:t>
            </a:r>
            <a:r>
              <a:rPr lang="en-US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| </a:t>
            </a: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Мебель</a:t>
            </a:r>
            <a:r>
              <a:rPr lang="en-US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| </a:t>
            </a: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Торговля</a:t>
            </a:r>
            <a:endParaRPr lang="en-US" sz="1400" b="1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Цель визита</a:t>
            </a:r>
            <a:r>
              <a:rPr lang="en-US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 	</a:t>
            </a: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Экспорт в магазины и отели | Импорт пищевых продуктов, например, специй, чая и солений</a:t>
            </a:r>
            <a:endParaRPr lang="en-US" sz="1400" b="1" dirty="0">
              <a:solidFill>
                <a:srgbClr val="76BC21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76BC21"/>
              </a:solidFill>
              <a:latin typeface="Helvetica Neue" panose="02000503000000020004" pitchFamily="50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Website: </a:t>
            </a: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  <a:hlinkClick r:id="rId2"/>
              </a:rPr>
              <a:t>www.bafte.com</a:t>
            </a: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BB878D3-5495-5191-5520-62A0860B6678}"/>
              </a:ext>
            </a:extLst>
          </p:cNvPr>
          <p:cNvSpPr txBox="1">
            <a:spLocks/>
          </p:cNvSpPr>
          <p:nvPr/>
        </p:nvSpPr>
        <p:spPr>
          <a:xfrm>
            <a:off x="873757" y="141402"/>
            <a:ext cx="4044232" cy="679633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100" b="1" dirty="0">
                <a:solidFill>
                  <a:srgbClr val="76BC21"/>
                </a:solidFill>
                <a:latin typeface="Helvetica Neue"/>
              </a:rPr>
              <a:t>12. </a:t>
            </a:r>
            <a:r>
              <a:rPr lang="en-US" sz="2100" b="1" dirty="0" err="1">
                <a:solidFill>
                  <a:srgbClr val="76BC21"/>
                </a:solidFill>
                <a:latin typeface="Helvetica Neue"/>
              </a:rPr>
              <a:t>Bafte</a:t>
            </a:r>
            <a:r>
              <a:rPr lang="en-US" sz="2100" b="1" dirty="0">
                <a:solidFill>
                  <a:srgbClr val="76BC21"/>
                </a:solidFill>
                <a:latin typeface="Helvetica Neue"/>
              </a:rPr>
              <a:t> General Trading LLC.</a:t>
            </a:r>
          </a:p>
        </p:txBody>
      </p:sp>
    </p:spTree>
    <p:extLst>
      <p:ext uri="{BB962C8B-B14F-4D97-AF65-F5344CB8AC3E}">
        <p14:creationId xmlns:p14="http://schemas.microsoft.com/office/powerpoint/2010/main" val="3231247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6B29933-D438-9011-BD87-FB7AA5222AD5}"/>
              </a:ext>
            </a:extLst>
          </p:cNvPr>
          <p:cNvSpPr txBox="1">
            <a:spLocks/>
          </p:cNvSpPr>
          <p:nvPr/>
        </p:nvSpPr>
        <p:spPr>
          <a:xfrm>
            <a:off x="862179" y="3363324"/>
            <a:ext cx="10318961" cy="2181836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76BC21"/>
                </a:solidFill>
                <a:latin typeface="Helvetica Neue"/>
              </a:rPr>
              <a:t>Alessandro Tedesco | </a:t>
            </a:r>
            <a:r>
              <a:rPr lang="ru-RU" sz="1400" b="1" dirty="0">
                <a:solidFill>
                  <a:srgbClr val="0D3A5D"/>
                </a:solidFill>
                <a:latin typeface="Helvetica Neue"/>
              </a:rPr>
              <a:t>Глобальный главный операционный директор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>
              <a:solidFill>
                <a:srgbClr val="0D3A5D"/>
              </a:solidFill>
              <a:latin typeface="Helvetica Neue"/>
              <a:ea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Итальянский эксперт в области гостеприимства, производства и эксплуатации с более чем двадцатилетним опытом. Стойкий приверженец отрасли закупок и цепочки поставок. В FEBC Group он отвечает за реализацию повседневных операций, стратегий и политик в 12 офисах компании по всему миру. </a:t>
            </a:r>
            <a:r>
              <a:rPr lang="ru-RU" sz="12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Тедеско</a:t>
            </a:r>
            <a:r>
              <a:rPr lang="ru-RU" sz="12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 присоединился к FEBC Group в 2012 г., а в 2014 г. он был назначен глобальным главным операционным директором и с тех пор возглавил глобальную реструктуризацию FEBC Group, превратив ее из компании по управлению проектами, специализирующейся на закупках, во всемирно известную мультимодальную компанию по предоставлению решений для гостиничного бизнеса. Он спроектировал и осуществил цифровую трансформацию посредством автоматизации собственного решения по закупкам, чтобы обеспечить прозрачность, эффективность и управление контролем качества на протяжении всего жизненного цикла проекта. Он возглавил группу FEBC для получения семи глобальных сертификатов ISO. </a:t>
            </a:r>
            <a:r>
              <a:rPr lang="ru-RU" sz="12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Тедеско</a:t>
            </a:r>
            <a:r>
              <a:rPr lang="ru-RU" sz="12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 играет ключевую роль в реализации видения компании, операционной стратегии и политики найма, чтобы создать инклюзивную корпоративную культуру.</a:t>
            </a:r>
            <a:endParaRPr lang="en-US" sz="1200" dirty="0">
              <a:solidFill>
                <a:srgbClr val="0D3A5D"/>
              </a:solidFill>
              <a:latin typeface="Helvetica Neue"/>
              <a:ea typeface="Helvetica Neue" panose="02000503000000020004" pitchFamily="50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A91ADD45-CAAD-3B1B-D7D6-B655234A2F3D}"/>
              </a:ext>
            </a:extLst>
          </p:cNvPr>
          <p:cNvSpPr txBox="1">
            <a:spLocks/>
          </p:cNvSpPr>
          <p:nvPr/>
        </p:nvSpPr>
        <p:spPr>
          <a:xfrm>
            <a:off x="862180" y="1058556"/>
            <a:ext cx="10318961" cy="2181837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FEBC — это гостиничная компания с полным спектром услуг, специализирующаяся на управлении закупками, стратегическом заключении контрактов, концепции питания и напитков и активации перед открытием.</a:t>
            </a: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Наш процесс включает в себя создание, редактирование, уточнение и вовлечение наших партнеров в путешествие. Наше любопытство и готовность побуждают нас развивать глубокое взаимопонимание с каждым клиентом. Благодаря этому мы можем предоставлять полный набор услуг и предлагать каждому объекту недвижимости продукцию высочайшего качества, в установленные сроки и в рамках бюджета.</a:t>
            </a:r>
            <a:endParaRPr lang="en-US" sz="1400" b="1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Деятельность </a:t>
            </a:r>
            <a:r>
              <a:rPr lang="en-US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 	</a:t>
            </a: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Прием гостей</a:t>
            </a:r>
            <a:endParaRPr lang="en-US" sz="1400" b="1" dirty="0">
              <a:solidFill>
                <a:srgbClr val="0D3A5D"/>
              </a:solidFill>
              <a:latin typeface="Helvetica Neue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Цель визита </a:t>
            </a:r>
            <a:r>
              <a:rPr lang="en-US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 	</a:t>
            </a: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Партнеры / подрядчики по строительству отелей и жилых домов / башен</a:t>
            </a:r>
            <a:endParaRPr lang="en-US" sz="1400" b="1" dirty="0">
              <a:solidFill>
                <a:srgbClr val="76BC21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76BC21"/>
              </a:solidFill>
              <a:latin typeface="Helvetica Neue" panose="02000503000000020004" pitchFamily="50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1400" dirty="0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Website: </a:t>
            </a:r>
            <a:r>
              <a:rPr lang="en-US" sz="1400" dirty="0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  <a:hlinkClick r:id="rId2"/>
              </a:rPr>
              <a:t>www.febcgroup.com</a:t>
            </a:r>
            <a:r>
              <a:rPr lang="en-US" sz="1400" dirty="0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0D3A5D"/>
              </a:solidFill>
              <a:latin typeface="Helvetica Neue"/>
              <a:ea typeface="Helvetica Neue" panose="02000503000000020004" pitchFamily="50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BB878D3-5495-5191-5520-62A0860B6678}"/>
              </a:ext>
            </a:extLst>
          </p:cNvPr>
          <p:cNvSpPr txBox="1">
            <a:spLocks/>
          </p:cNvSpPr>
          <p:nvPr/>
        </p:nvSpPr>
        <p:spPr>
          <a:xfrm>
            <a:off x="862182" y="235670"/>
            <a:ext cx="2572995" cy="699955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b="1" dirty="0">
                <a:solidFill>
                  <a:srgbClr val="76BC21"/>
                </a:solidFill>
                <a:latin typeface="Helvetica Neue"/>
              </a:rPr>
              <a:t>13. FEBC Group</a:t>
            </a:r>
          </a:p>
        </p:txBody>
      </p:sp>
    </p:spTree>
    <p:extLst>
      <p:ext uri="{BB962C8B-B14F-4D97-AF65-F5344CB8AC3E}">
        <p14:creationId xmlns:p14="http://schemas.microsoft.com/office/powerpoint/2010/main" val="2076139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6B29933-D438-9011-BD87-FB7AA5222AD5}"/>
              </a:ext>
            </a:extLst>
          </p:cNvPr>
          <p:cNvSpPr txBox="1">
            <a:spLocks/>
          </p:cNvSpPr>
          <p:nvPr/>
        </p:nvSpPr>
        <p:spPr>
          <a:xfrm>
            <a:off x="873758" y="3780679"/>
            <a:ext cx="10353042" cy="2341757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76BC21"/>
                </a:solidFill>
                <a:latin typeface="Helvetica Neue"/>
              </a:rPr>
              <a:t>Ashraf </a:t>
            </a:r>
            <a:r>
              <a:rPr lang="en-US" sz="1400" b="1" dirty="0" err="1">
                <a:solidFill>
                  <a:srgbClr val="76BC21"/>
                </a:solidFill>
                <a:latin typeface="Helvetica Neue"/>
              </a:rPr>
              <a:t>Thayyil</a:t>
            </a:r>
            <a:r>
              <a:rPr lang="en-US" sz="1400" b="1" dirty="0">
                <a:solidFill>
                  <a:srgbClr val="76BC21"/>
                </a:solidFill>
                <a:latin typeface="Helvetica Neue"/>
              </a:rPr>
              <a:t> | </a:t>
            </a:r>
            <a:r>
              <a:rPr lang="ru-RU" sz="1400" b="1" dirty="0">
                <a:solidFill>
                  <a:srgbClr val="0D3A5D"/>
                </a:solidFill>
                <a:latin typeface="Helvetica Neue"/>
              </a:rPr>
              <a:t>Генеральный директор</a:t>
            </a:r>
            <a:endParaRPr lang="en-US" sz="1400" b="1" dirty="0">
              <a:solidFill>
                <a:srgbClr val="0D3A5D"/>
              </a:solidFill>
              <a:latin typeface="Helvetica Neue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2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Основатель и главный исполнительный директор </a:t>
            </a:r>
            <a:r>
              <a:rPr lang="ru-RU" sz="12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Bridgeway</a:t>
            </a:r>
            <a:r>
              <a:rPr lang="ru-RU" sz="12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 Medical Systems LLC, компании со штаб-квартирой в Дубае и офисами в Дохе, Найроби, Ченнаи, Кожикоде и Коччи (Индия). Компания BMS, основанная в 2004 году, является ведущим дистрибьютором и поставщиком медицинского оборудования в Объединенных Арабских Эмиратах. BMS является частью конгломерата </a:t>
            </a:r>
            <a:r>
              <a:rPr lang="ru-RU" sz="12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Bridgeway</a:t>
            </a:r>
            <a:r>
              <a:rPr lang="ru-RU" sz="12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 Holding, занимающегося торговлей и маркетингом, судоходством и логистикой, образованием, недвижимостью, продажей автомобилей и плантациями на Ближнем Востоке и в Индии. Ашраф </a:t>
            </a:r>
            <a:r>
              <a:rPr lang="ru-RU" sz="12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Тайил</a:t>
            </a:r>
            <a:r>
              <a:rPr lang="ru-RU" sz="12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 инженер по профессии с большим опытом работы в области биомедицинской инженерии и 35-летним опытом работы в отрасли медицинского оборудования, работая с ведущими компаниями в ОАЭ и Индии. Его основные навыки заключаются в производстве медицинского оборудования, заключении государственных контрактов, планировании и распределении медицинского оборудования и управлении цепочками поставок на Ближнем Востоке. Он играет важную роль в запуске нескольких скандинавских брендов в ОАЭ, Катаре и развитии их до </a:t>
            </a:r>
            <a:r>
              <a:rPr lang="ru-RU" sz="12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супербрендов</a:t>
            </a:r>
            <a:r>
              <a:rPr lang="ru-RU" sz="12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 в регионе. Его обширные познания в арабской культуре и тонкостях бизнеса на Ближнем Востоке являются ключевым мотиватором для новых участников рынка.</a:t>
            </a:r>
            <a:endParaRPr lang="en-US" sz="1200" b="1" dirty="0">
              <a:solidFill>
                <a:srgbClr val="0D3A5D"/>
              </a:solidFill>
              <a:latin typeface="Helvetica Neue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0D3A5D"/>
              </a:solidFill>
              <a:latin typeface="Helvetica Neue" panose="02000503000000020004" pitchFamily="50"/>
              <a:ea typeface="Helvetica Neue" panose="02000503000000020004" pitchFamily="50"/>
              <a:cs typeface="Helvetica Neue" panose="02000503000000020004" pitchFamily="50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A91ADD45-CAAD-3B1B-D7D6-B655234A2F3D}"/>
              </a:ext>
            </a:extLst>
          </p:cNvPr>
          <p:cNvSpPr txBox="1">
            <a:spLocks/>
          </p:cNvSpPr>
          <p:nvPr/>
        </p:nvSpPr>
        <p:spPr>
          <a:xfrm>
            <a:off x="873758" y="920365"/>
            <a:ext cx="10353042" cy="2607965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Bridgeway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Medical Systems — одна из быстрорастущих компаний, возглавляемая командой высококвалифицированных специалистов в области здравоохранения. Имея более 5000 отдельных линеек продуктов и более 20 поставщиков, мы предлагаем традиционные услуги по дистрибуции и индивидуальные решения для цепочки поставок в секторе здравоохранения. Наши услуги доступны в ОАЭ, Катаре и Индии. Все продукты в нашем каталоге соответствуют международным отраслевым стандартам, таким как Европейская директива по медицинскому оборудованию (CE) и FDA США. В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Bridgeway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мы верим в создание и поддержку несложных процессов цепочки поставок. Идя в ногу с разработками в этой области, мы можем применять лучшие практики для разработки решений.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Деятельность </a:t>
            </a:r>
            <a:r>
              <a:rPr lang="en-US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 	</a:t>
            </a: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Производители и дистрибьюторы медицинских принадлежностей</a:t>
            </a:r>
            <a:endParaRPr lang="en-US" sz="1400" b="1" dirty="0">
              <a:solidFill>
                <a:srgbClr val="0D3A5D"/>
              </a:solidFill>
              <a:latin typeface="Helvetica Neue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Цель визита </a:t>
            </a:r>
            <a:r>
              <a:rPr lang="en-US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 	</a:t>
            </a: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Поиск дистрибьюторов | Экспорт | Посещение больниц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76BC21"/>
              </a:solidFill>
              <a:latin typeface="Helvetica Neue" panose="02000503000000020004" pitchFamily="50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Website: </a:t>
            </a: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  <a:hlinkClick r:id="rId2"/>
              </a:rPr>
              <a:t>www.bridgewayhealthcare.com</a:t>
            </a:r>
            <a:endParaRPr lang="en-US" sz="1400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BB878D3-5495-5191-5520-62A0860B6678}"/>
              </a:ext>
            </a:extLst>
          </p:cNvPr>
          <p:cNvSpPr txBox="1">
            <a:spLocks/>
          </p:cNvSpPr>
          <p:nvPr/>
        </p:nvSpPr>
        <p:spPr>
          <a:xfrm>
            <a:off x="873758" y="94268"/>
            <a:ext cx="4277664" cy="726767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100" b="1" dirty="0">
                <a:solidFill>
                  <a:srgbClr val="76BC21"/>
                </a:solidFill>
                <a:latin typeface="Helvetica Neue"/>
              </a:rPr>
              <a:t>14. Bridgeway Medical Systems</a:t>
            </a:r>
          </a:p>
        </p:txBody>
      </p:sp>
    </p:spTree>
    <p:extLst>
      <p:ext uri="{BB962C8B-B14F-4D97-AF65-F5344CB8AC3E}">
        <p14:creationId xmlns:p14="http://schemas.microsoft.com/office/powerpoint/2010/main" val="2522437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6B29933-D438-9011-BD87-FB7AA5222AD5}"/>
              </a:ext>
            </a:extLst>
          </p:cNvPr>
          <p:cNvSpPr txBox="1">
            <a:spLocks/>
          </p:cNvSpPr>
          <p:nvPr/>
        </p:nvSpPr>
        <p:spPr>
          <a:xfrm>
            <a:off x="873757" y="4280713"/>
            <a:ext cx="10353042" cy="140435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76BC21"/>
                </a:solidFill>
                <a:latin typeface="Helvetica Neue"/>
              </a:rPr>
              <a:t>Elias </a:t>
            </a:r>
            <a:r>
              <a:rPr lang="en-US" sz="1400" b="1" dirty="0" err="1">
                <a:solidFill>
                  <a:srgbClr val="76BC21"/>
                </a:solidFill>
                <a:latin typeface="Helvetica Neue"/>
              </a:rPr>
              <a:t>Khair</a:t>
            </a:r>
            <a:r>
              <a:rPr lang="en-US" sz="1400" b="1" dirty="0">
                <a:solidFill>
                  <a:srgbClr val="76BC21"/>
                </a:solidFill>
                <a:latin typeface="Helvetica Neue"/>
              </a:rPr>
              <a:t> | </a:t>
            </a:r>
            <a:r>
              <a:rPr lang="ru-RU" sz="1400" b="1" dirty="0">
                <a:solidFill>
                  <a:srgbClr val="0D3A5D"/>
                </a:solidFill>
                <a:latin typeface="Helvetica Neue"/>
              </a:rPr>
              <a:t>Генеральный менеджер</a:t>
            </a:r>
            <a:endParaRPr lang="en-US" sz="1400" b="1" dirty="0">
              <a:solidFill>
                <a:srgbClr val="0D3A5D"/>
              </a:solidFill>
              <a:latin typeface="Helvetica Neue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Опытный руководитель высшего звена с более чем 20-летним опытом управления портфелем развития бизнеса ведущих фармацевтических компаний, медицинского оборудования и устройств, средств по уходу за кожей, гигиены, дезинфицирующих средств, нефтегазовой отрасли и безопасности (СИЗ), ищет Директора / Должность регионального менеджера для внесения исключительного опыта в разработку продуктов, продаж и маркетинга для развития ведущей многонациональной организации.</a:t>
            </a:r>
            <a:endParaRPr lang="en-US" sz="1400" dirty="0">
              <a:solidFill>
                <a:srgbClr val="0D3A5D"/>
              </a:solidFill>
              <a:latin typeface="Helvetica Neue"/>
              <a:ea typeface="Helvetica Neue" panose="02000503000000020004" pitchFamily="50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A91ADD45-CAAD-3B1B-D7D6-B655234A2F3D}"/>
              </a:ext>
            </a:extLst>
          </p:cNvPr>
          <p:cNvSpPr txBox="1">
            <a:spLocks/>
          </p:cNvSpPr>
          <p:nvPr/>
        </p:nvSpPr>
        <p:spPr>
          <a:xfrm>
            <a:off x="873758" y="920365"/>
            <a:ext cx="10353042" cy="2950299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Halley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 Medical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Supplies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 — британская компания, зарегистрированная в 2003 году; занимается производством наиболее практичных, удобных в использовании и экономически эффективных медицинских, стоматологических и лабораторных продуктов. Мы производим нашу продукцию по контракту на основе OEM на тщательно отобранных заводах, сертифицированных по ISO и GNP, из разных частей мира. Наши продукты сертифицированы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CE.Компания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 также является дочерней компанией Al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Mazroui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 Medical Group («Группа»), которая была основана в 1978 году в Объединенных Арабских Эмиратах («ОАЭ») и считается региональным лидером в области здравоохранения и образования в ОАЭ и ОМАНЕ.</a:t>
            </a:r>
            <a:endParaRPr lang="en-US" sz="1400" dirty="0">
              <a:solidFill>
                <a:srgbClr val="0D3A5D"/>
              </a:solidFill>
              <a:latin typeface="Helvetica Neue"/>
              <a:ea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Продуктовая линия</a:t>
            </a: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: 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Хирургические и медицинские расходные материалы | Хирургические инструменты | Лабораторные приборы, расходные материалы и химикаты | Стоматологическое оборудование. Одноразовые и инструменты | Продукты для реабилитации | Учебное оборудование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Деятельность</a:t>
            </a:r>
            <a:r>
              <a:rPr lang="en-US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 	</a:t>
            </a: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Производители медицинских товаров</a:t>
            </a:r>
            <a:endParaRPr lang="en-US" sz="1400" b="1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Цель визита</a:t>
            </a:r>
            <a:r>
              <a:rPr lang="en-US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 	</a:t>
            </a: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Поиск дистрибьюторов и партнеров</a:t>
            </a:r>
            <a:endParaRPr lang="en-US" sz="1400" b="1" dirty="0">
              <a:solidFill>
                <a:srgbClr val="76BC21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76BC21"/>
              </a:solidFill>
              <a:latin typeface="Helvetica Neue" panose="02000503000000020004" pitchFamily="50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Website: </a:t>
            </a: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  <a:hlinkClick r:id="rId2"/>
              </a:rPr>
              <a:t>www.halleymedical.co.uk</a:t>
            </a:r>
            <a:endParaRPr lang="en-US" sz="1400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BB878D3-5495-5191-5520-62A0860B6678}"/>
              </a:ext>
            </a:extLst>
          </p:cNvPr>
          <p:cNvSpPr txBox="1">
            <a:spLocks/>
          </p:cNvSpPr>
          <p:nvPr/>
        </p:nvSpPr>
        <p:spPr>
          <a:xfrm>
            <a:off x="873757" y="141402"/>
            <a:ext cx="3815938" cy="679633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100" b="1" dirty="0">
                <a:solidFill>
                  <a:srgbClr val="76BC21"/>
                </a:solidFill>
                <a:latin typeface="Helvetica Neue"/>
              </a:rPr>
              <a:t>15. Halley Medical Supplies</a:t>
            </a:r>
          </a:p>
        </p:txBody>
      </p:sp>
    </p:spTree>
    <p:extLst>
      <p:ext uri="{BB962C8B-B14F-4D97-AF65-F5344CB8AC3E}">
        <p14:creationId xmlns:p14="http://schemas.microsoft.com/office/powerpoint/2010/main" val="1637842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6B29933-D438-9011-BD87-FB7AA5222AD5}"/>
              </a:ext>
            </a:extLst>
          </p:cNvPr>
          <p:cNvSpPr txBox="1">
            <a:spLocks/>
          </p:cNvSpPr>
          <p:nvPr/>
        </p:nvSpPr>
        <p:spPr>
          <a:xfrm>
            <a:off x="873758" y="4882007"/>
            <a:ext cx="10353042" cy="211125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400" b="1" dirty="0">
                <a:solidFill>
                  <a:srgbClr val="76BC21"/>
                </a:solidFill>
                <a:latin typeface="Helvetica Neue"/>
              </a:rPr>
              <a:t>Rashed Assouma | </a:t>
            </a:r>
            <a:r>
              <a:rPr lang="ru-RU" sz="1400" b="1" dirty="0">
                <a:solidFill>
                  <a:srgbClr val="0D3A5D"/>
                </a:solidFill>
                <a:latin typeface="Helvetica Neue"/>
              </a:rPr>
              <a:t>Генеральный директор</a:t>
            </a:r>
            <a:endParaRPr lang="pt-BR" sz="1400" b="1" dirty="0">
              <a:solidFill>
                <a:srgbClr val="0D3A5D"/>
              </a:solidFill>
              <a:latin typeface="Helvetica Neue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400" b="1" dirty="0">
              <a:solidFill>
                <a:srgbClr val="0D3A5D"/>
              </a:solidFill>
              <a:latin typeface="Helvetica Neue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 dirty="0">
                <a:solidFill>
                  <a:srgbClr val="0D3A5D"/>
                </a:solidFill>
                <a:latin typeface="Helvetica Neue"/>
              </a:rPr>
              <a:t>Опытный бизнесмен и инвестор с большим опытом работы в различных секторах, в частности, в разработке и реализации проектов «под ключ» путем формирования стратегических партнерств и консорциумов. С подтвержденным послужным списком успеха в таких областях, как переговоры, маркетинг, менеджмент, бизнес-планирование и развитие. Обладание острой деловой хваткой и талантом к выявлению и реализации инновационных и прибыльных возможностей. Кроме того, использование обширной глобальной сети для предоставления новых и интересных возможностей. </a:t>
            </a:r>
            <a:r>
              <a:rPr lang="pt-BR" sz="1400" b="1" dirty="0">
                <a:solidFill>
                  <a:srgbClr val="0D3A5D"/>
                </a:solidFill>
                <a:latin typeface="Helvetica Neue"/>
              </a:rPr>
              <a:t>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400" b="1" dirty="0">
              <a:solidFill>
                <a:srgbClr val="0D3A5D"/>
              </a:solidFill>
              <a:latin typeface="Helvetica Neue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Сопровождающее лицо</a:t>
            </a:r>
            <a:r>
              <a:rPr lang="en-US" sz="1400" dirty="0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: </a:t>
            </a:r>
            <a:r>
              <a:rPr lang="en-US" sz="1400" dirty="0" err="1">
                <a:solidFill>
                  <a:srgbClr val="76BC21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Muhieddine</a:t>
            </a:r>
            <a:r>
              <a:rPr lang="en-US" sz="1400" dirty="0">
                <a:solidFill>
                  <a:srgbClr val="76BC21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 </a:t>
            </a:r>
            <a:r>
              <a:rPr lang="en-US" sz="1400" dirty="0" err="1">
                <a:solidFill>
                  <a:srgbClr val="76BC21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Assouma</a:t>
            </a:r>
            <a:r>
              <a:rPr lang="pt-BR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| </a:t>
            </a: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Финансовый аналитик</a:t>
            </a:r>
            <a:endParaRPr lang="en-US" sz="1400" dirty="0">
              <a:solidFill>
                <a:srgbClr val="0D3A5D"/>
              </a:solidFill>
              <a:latin typeface="Helvetica Neue" panose="02000503000000020004" pitchFamily="50"/>
              <a:ea typeface="Helvetica Neue" panose="02000503000000020004" pitchFamily="50"/>
              <a:cs typeface="Helvetica Neue" panose="02000503000000020004" pitchFamily="50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A91ADD45-CAAD-3B1B-D7D6-B655234A2F3D}"/>
              </a:ext>
            </a:extLst>
          </p:cNvPr>
          <p:cNvSpPr txBox="1">
            <a:spLocks/>
          </p:cNvSpPr>
          <p:nvPr/>
        </p:nvSpPr>
        <p:spPr>
          <a:xfrm>
            <a:off x="873758" y="920366"/>
            <a:ext cx="10353042" cy="3566793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WTIG зарегистрирована в соответствии с законом правительства Дубая в 1998 году, и ею руководит команда, знакомая с международными стандартами и нормами ведения бизнеса и имеющая доступ к глобальным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технологиям.WTIG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приступает к реализации стратегии диверсификации сектора здравоохранения, используя свою основную компетенцию в области управления консультационными услугами и закупками проектов, в сфере оказания медицинских услуг, а также цифровых технологий в сфере здравоохранения. Стремясь служить мировому сообществу, WTIG решает определенные проблемы, стоящие перед потребителями медицинских услуг, поставщиками медицинских услуг и плательщиками, с целью сделать здравоохранение более доступным для отдельных лиц, оптимизируя при этом оказание помощи и снижая затраты как для поставщиков, так и для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плательщиков.WTIG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запускает дочернюю компанию под брендом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Homepital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, предлагая рынку два решения с точки зрения оказания медицинской помощи на базе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Homepital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.</a:t>
            </a:r>
            <a:r>
              <a:rPr lang="en-US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TeleHealth</a:t>
            </a: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digital platform: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sz="13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Homepital</a:t>
            </a:r>
            <a:r>
              <a:rPr lang="en-US" sz="13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- </a:t>
            </a:r>
            <a:r>
              <a:rPr lang="ru-RU" sz="13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Платформа телемедицины, которая позволит пациентам и врачам оптимизировать общение и доступ к медицинским данным.</a:t>
            </a:r>
            <a:endParaRPr lang="en-US" sz="1300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sz="13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Homepital</a:t>
            </a:r>
            <a:r>
              <a:rPr lang="en-US" sz="13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– </a:t>
            </a:r>
            <a:r>
              <a:rPr lang="ru-RU" sz="13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Цифровой поставщик медицинских услуг — делает оказание медицинских услуг более доступным для сообщества</a:t>
            </a:r>
            <a:r>
              <a:rPr lang="en-US" sz="13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Деятельность</a:t>
            </a:r>
            <a:r>
              <a:rPr lang="en-US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	</a:t>
            </a: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Цифровое здравоохранение, телемедицина, телемедицина, медтехника, удаленный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                                     мониторинг пациентов, умная гибридная клиника</a:t>
            </a:r>
            <a:endParaRPr lang="en-US" sz="1400" b="1" dirty="0">
              <a:solidFill>
                <a:srgbClr val="0D3A5D"/>
              </a:solidFill>
              <a:latin typeface="Helvetica Neue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Цель визита </a:t>
            </a:r>
            <a:r>
              <a:rPr lang="en-US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 	</a:t>
            </a: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Поиск партнеров из сферы здравоохранения | Посещение больниц и клиник </a:t>
            </a:r>
            <a:r>
              <a:rPr lang="en-US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76BC21"/>
              </a:solidFill>
              <a:latin typeface="Helvetica Neue" panose="02000503000000020004" pitchFamily="50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Website: </a:t>
            </a: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  <a:hlinkClick r:id="rId2"/>
              </a:rPr>
              <a:t>www.homepital.care </a:t>
            </a:r>
            <a:endParaRPr lang="en-US" sz="1400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BB878D3-5495-5191-5520-62A0860B6678}"/>
              </a:ext>
            </a:extLst>
          </p:cNvPr>
          <p:cNvSpPr txBox="1">
            <a:spLocks/>
          </p:cNvSpPr>
          <p:nvPr/>
        </p:nvSpPr>
        <p:spPr>
          <a:xfrm>
            <a:off x="873758" y="160256"/>
            <a:ext cx="2981550" cy="660780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100" b="1" dirty="0">
                <a:solidFill>
                  <a:srgbClr val="76BC21"/>
                </a:solidFill>
                <a:latin typeface="Helvetica Neue"/>
              </a:rPr>
              <a:t>16. </a:t>
            </a:r>
            <a:r>
              <a:rPr lang="en-US" sz="2100" b="1" dirty="0" err="1">
                <a:solidFill>
                  <a:srgbClr val="76BC21"/>
                </a:solidFill>
                <a:latin typeface="Helvetica Neue"/>
              </a:rPr>
              <a:t>Homepital</a:t>
            </a:r>
            <a:r>
              <a:rPr lang="en-US" sz="2100" b="1" dirty="0">
                <a:solidFill>
                  <a:srgbClr val="76BC21"/>
                </a:solidFill>
                <a:latin typeface="Helvetica Neue"/>
              </a:rPr>
              <a:t> FZ LLC</a:t>
            </a:r>
          </a:p>
        </p:txBody>
      </p:sp>
    </p:spTree>
    <p:extLst>
      <p:ext uri="{BB962C8B-B14F-4D97-AF65-F5344CB8AC3E}">
        <p14:creationId xmlns:p14="http://schemas.microsoft.com/office/powerpoint/2010/main" val="970089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6B29933-D438-9011-BD87-FB7AA5222AD5}"/>
              </a:ext>
            </a:extLst>
          </p:cNvPr>
          <p:cNvSpPr txBox="1">
            <a:spLocks/>
          </p:cNvSpPr>
          <p:nvPr/>
        </p:nvSpPr>
        <p:spPr>
          <a:xfrm>
            <a:off x="873758" y="4673160"/>
            <a:ext cx="10353042" cy="1718367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76BC21"/>
                </a:solidFill>
                <a:latin typeface="Helvetica Neue"/>
              </a:rPr>
              <a:t>Rahim Mohamed | </a:t>
            </a:r>
            <a:r>
              <a:rPr lang="ru-RU" sz="1400" b="1" dirty="0">
                <a:solidFill>
                  <a:srgbClr val="0D3A5D"/>
                </a:solidFill>
                <a:latin typeface="Helvetica Neue"/>
              </a:rPr>
              <a:t>Управляющий директор</a:t>
            </a:r>
            <a:endParaRPr lang="en-US" sz="1400" b="1" dirty="0">
              <a:solidFill>
                <a:srgbClr val="0D3A5D"/>
              </a:solidFill>
              <a:latin typeface="Helvetica Neue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Динамичный профессионал с 23-летним богатым опытом в области развития парфюмерно-косметического бизнеса, дистрибуции, маркетинга и продвижения продукции в различных отраслях промышленности на Ближнем Востоке. Проницательный планировщик с проверенными способностями в разработке стратегий для расширения бизнеса, оптимизации сетей сбыта, продвижения продуктов для повышения эффективности бизнеса. Подтверждаемый из года в год успех в достижении целей по прибыли и росту бизнеса в высококонкурентной среде.</a:t>
            </a:r>
            <a:endParaRPr lang="en-US" sz="1400" dirty="0">
              <a:solidFill>
                <a:srgbClr val="0D3A5D"/>
              </a:solidFill>
              <a:latin typeface="Helvetica Neue" panose="02000503000000020004" pitchFamily="50"/>
              <a:ea typeface="Helvetica Neue" panose="02000503000000020004" pitchFamily="50"/>
              <a:cs typeface="Helvetica Neue" panose="02000503000000020004" pitchFamily="50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A91ADD45-CAAD-3B1B-D7D6-B655234A2F3D}"/>
              </a:ext>
            </a:extLst>
          </p:cNvPr>
          <p:cNvSpPr txBox="1">
            <a:spLocks/>
          </p:cNvSpPr>
          <p:nvPr/>
        </p:nvSpPr>
        <p:spPr>
          <a:xfrm>
            <a:off x="873758" y="920366"/>
            <a:ext cx="10353042" cy="3378257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Мы являемся производственной компанией «PERFUMES» в Дубае, мы специализируемся на парфюмерии среднего класса высокого класса. Уже более 10 лет парфюмерия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Lary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&amp; Thomas приносит ароматы в жизнь людей. Мы находим правильный запах для правильного человека и заставляем его чувствовать себя лучше. Основанная в 2007 году как простая торговая компания с 3 сотрудниками, в настоящее время входит в пятерку ведущих производителей парфюмерии в ОАЭ, в настоящее время у нас есть сильные представительства в ОАЭ, Кувейте, Омане, Катаре, Иране, Бахрейне, Королевстве Саудовская Аравия, Судане, Египте, Казахстане. , Азербайджан, Афганистан, Шри-Ланка и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Индия.Благодаря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нашему обширному опыту и превосходным стандартам качества, мы были признаны сильными соперниками в бизнесе по производству парфюмерии (французские и арабские духи) в ОАЭ. Кроме того, мы также специализируемся на производстве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Bukhoor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&amp;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Oudh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Moattar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для клиентов. Кроме того, мы делаем частную этикетку в соответствии с потребительским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спросом.Компания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продает духи с огромным разнообразием, чтобы удовлетворить различные сегменты клиентов, поддерживая высокий уровень стандартов для удовлетворения потребностей клиентов и выполняя требования клиентов, чтобы носить с собой их любимый аромат как часть их.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Деятельность</a:t>
            </a:r>
            <a:r>
              <a:rPr lang="en-US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	</a:t>
            </a: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Производство парфюма и косметики</a:t>
            </a:r>
            <a:endParaRPr lang="en-US" sz="1400" b="1" dirty="0">
              <a:solidFill>
                <a:srgbClr val="0D3A5D"/>
              </a:solidFill>
              <a:latin typeface="Helvetica Neue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Цель визита </a:t>
            </a:r>
            <a:r>
              <a:rPr lang="en-US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 	</a:t>
            </a: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Поиск партнеров и дистрибьюторов</a:t>
            </a:r>
            <a:endParaRPr lang="en-US" sz="1400" b="1" dirty="0">
              <a:solidFill>
                <a:srgbClr val="76BC21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76BC21"/>
              </a:solidFill>
              <a:latin typeface="Helvetica Neue" panose="02000503000000020004" pitchFamily="50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Website: </a:t>
            </a: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  <a:hlinkClick r:id="rId2"/>
              </a:rPr>
              <a:t>www.Laryperfumes.com</a:t>
            </a:r>
            <a:endParaRPr lang="en-US" sz="1400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BB878D3-5495-5191-5520-62A0860B6678}"/>
              </a:ext>
            </a:extLst>
          </p:cNvPr>
          <p:cNvSpPr txBox="1">
            <a:spLocks/>
          </p:cNvSpPr>
          <p:nvPr/>
        </p:nvSpPr>
        <p:spPr>
          <a:xfrm>
            <a:off x="873758" y="150830"/>
            <a:ext cx="4685070" cy="670206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100" b="1" dirty="0">
                <a:solidFill>
                  <a:srgbClr val="76BC21"/>
                </a:solidFill>
                <a:latin typeface="Helvetica Neue"/>
              </a:rPr>
              <a:t>17. </a:t>
            </a:r>
            <a:r>
              <a:rPr lang="en-US" sz="2100" b="1" dirty="0" err="1">
                <a:solidFill>
                  <a:srgbClr val="76BC21"/>
                </a:solidFill>
                <a:latin typeface="Helvetica Neue"/>
              </a:rPr>
              <a:t>Lary</a:t>
            </a:r>
            <a:r>
              <a:rPr lang="en-US" sz="2100" b="1" dirty="0">
                <a:solidFill>
                  <a:srgbClr val="76BC21"/>
                </a:solidFill>
                <a:latin typeface="Helvetica Neue"/>
              </a:rPr>
              <a:t> and Thomas Trading LLC </a:t>
            </a:r>
          </a:p>
        </p:txBody>
      </p:sp>
    </p:spTree>
    <p:extLst>
      <p:ext uri="{BB962C8B-B14F-4D97-AF65-F5344CB8AC3E}">
        <p14:creationId xmlns:p14="http://schemas.microsoft.com/office/powerpoint/2010/main" val="996415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6B29933-D438-9011-BD87-FB7AA5222AD5}"/>
              </a:ext>
            </a:extLst>
          </p:cNvPr>
          <p:cNvSpPr txBox="1">
            <a:spLocks/>
          </p:cNvSpPr>
          <p:nvPr/>
        </p:nvSpPr>
        <p:spPr>
          <a:xfrm>
            <a:off x="873758" y="4336331"/>
            <a:ext cx="10353042" cy="227753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76BC21"/>
                </a:solidFill>
                <a:latin typeface="Helvetica Neue"/>
              </a:rPr>
              <a:t>Brian Stobo | </a:t>
            </a:r>
            <a:r>
              <a:rPr lang="ru-RU" sz="1400" b="1" dirty="0">
                <a:solidFill>
                  <a:srgbClr val="0D3A5D"/>
                </a:solidFill>
                <a:latin typeface="Helvetica Neue"/>
              </a:rPr>
              <a:t>Соучредитель и коммерческий директор</a:t>
            </a:r>
            <a:r>
              <a:rPr lang="en-US" sz="1400" b="1" dirty="0">
                <a:solidFill>
                  <a:srgbClr val="0D3A5D"/>
                </a:solidFill>
                <a:latin typeface="Helvetica Neue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>
              <a:solidFill>
                <a:srgbClr val="0D3A5D"/>
              </a:solidFill>
              <a:latin typeface="Helvetica Neue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solidFill>
                  <a:srgbClr val="0D3A5D"/>
                </a:solidFill>
                <a:latin typeface="Helvetica Neue"/>
              </a:rPr>
              <a:t>Соучредитель и владелец Camel </a:t>
            </a:r>
            <a:r>
              <a:rPr lang="ru-RU" sz="1200" dirty="0" err="1">
                <a:solidFill>
                  <a:srgbClr val="0D3A5D"/>
                </a:solidFill>
                <a:latin typeface="Helvetica Neue"/>
              </a:rPr>
              <a:t>Soap</a:t>
            </a:r>
            <a:r>
              <a:rPr lang="ru-RU" sz="1200" dirty="0">
                <a:solidFill>
                  <a:srgbClr val="0D3A5D"/>
                </a:solidFill>
                <a:latin typeface="Helvetica Neue"/>
              </a:rPr>
              <a:t> Factory, компании из ОАЭ, вдохновленной ближневосточным наследием, с миссией производить натуральные продукты, полезные для кожи и планеты. То, что начиналось как кухонный проект по продаже мыла на рынках и ярмарках в регионе, с тех пор превратилось в The Camel </a:t>
            </a:r>
            <a:r>
              <a:rPr lang="ru-RU" sz="1200" dirty="0" err="1">
                <a:solidFill>
                  <a:srgbClr val="0D3A5D"/>
                </a:solidFill>
                <a:latin typeface="Helvetica Neue"/>
              </a:rPr>
              <a:t>Soap</a:t>
            </a:r>
            <a:r>
              <a:rPr lang="ru-RU" sz="1200" dirty="0">
                <a:solidFill>
                  <a:srgbClr val="0D3A5D"/>
                </a:solidFill>
                <a:latin typeface="Helvetica Neue"/>
              </a:rPr>
              <a:t> Factory, бренд и производителя с производственными помещениями в Silicon </a:t>
            </a:r>
            <a:r>
              <a:rPr lang="ru-RU" sz="1200" dirty="0" err="1">
                <a:solidFill>
                  <a:srgbClr val="0D3A5D"/>
                </a:solidFill>
                <a:latin typeface="Helvetica Neue"/>
              </a:rPr>
              <a:t>Oasis</a:t>
            </a:r>
            <a:r>
              <a:rPr lang="ru-RU" sz="1200" dirty="0">
                <a:solidFill>
                  <a:srgbClr val="0D3A5D"/>
                </a:solidFill>
                <a:latin typeface="Helvetica Neue"/>
              </a:rPr>
              <a:t> в Дубае и крупнейшего производителя средств по уходу за кожей из верблюжьего молока в мире. Брайан родился в Шотландии, вырос в Южной Африке и получил высшее образование, изучая электротехнику и телекоммуникации. Следующие 25 лет были сосредоточены на карьере в сфере финансовых технологий, сначала в качестве ИТ-специалиста, а затем в качестве регионального руководителя по Ближнему Востоку и Африке в нескольких ведущих компаниях в этой области. В 2018 году Брайан присоединился к компании The Camel </a:t>
            </a:r>
            <a:r>
              <a:rPr lang="ru-RU" sz="1200" dirty="0" err="1">
                <a:solidFill>
                  <a:srgbClr val="0D3A5D"/>
                </a:solidFill>
                <a:latin typeface="Helvetica Neue"/>
              </a:rPr>
              <a:t>Soap</a:t>
            </a:r>
            <a:r>
              <a:rPr lang="ru-RU" sz="1200" dirty="0">
                <a:solidFill>
                  <a:srgbClr val="0D3A5D"/>
                </a:solidFill>
                <a:latin typeface="Helvetica Neue"/>
              </a:rPr>
              <a:t> Factory, созданной 5 годами ранее его женой и генеральным директором компании </a:t>
            </a:r>
            <a:r>
              <a:rPr lang="ru-RU" sz="1200" dirty="0" err="1">
                <a:solidFill>
                  <a:srgbClr val="0D3A5D"/>
                </a:solidFill>
                <a:latin typeface="Helvetica Neue"/>
              </a:rPr>
              <a:t>Стеви</a:t>
            </a:r>
            <a:r>
              <a:rPr lang="ru-RU" sz="1200" dirty="0">
                <a:solidFill>
                  <a:srgbClr val="0D3A5D"/>
                </a:solidFill>
                <a:latin typeface="Helvetica Neue"/>
              </a:rPr>
              <a:t> </a:t>
            </a:r>
            <a:r>
              <a:rPr lang="ru-RU" sz="1200" dirty="0" err="1">
                <a:solidFill>
                  <a:srgbClr val="0D3A5D"/>
                </a:solidFill>
                <a:latin typeface="Helvetica Neue"/>
              </a:rPr>
              <a:t>Лоумасс</a:t>
            </a:r>
            <a:r>
              <a:rPr lang="ru-RU" sz="1200" dirty="0">
                <a:solidFill>
                  <a:srgbClr val="0D3A5D"/>
                </a:solidFill>
                <a:latin typeface="Helvetica Neue"/>
              </a:rPr>
              <a:t>. Его основное внимание в компании направлено на расширение ее экспортного бизнеса во многих странах и регионах.</a:t>
            </a:r>
            <a:endParaRPr lang="en-US" sz="1200" dirty="0">
              <a:solidFill>
                <a:srgbClr val="0D3A5D"/>
              </a:solidFill>
              <a:latin typeface="Helvetica Neue" panose="02000503000000020004" pitchFamily="50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0D3A5D"/>
              </a:solidFill>
              <a:latin typeface="Helvetica Neue" panose="02000503000000020004" pitchFamily="50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0D3A5D"/>
              </a:solidFill>
              <a:latin typeface="Helvetica Neue" panose="02000503000000020004" pitchFamily="50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0D3A5D"/>
              </a:solidFill>
              <a:latin typeface="Helvetica Neue" panose="02000503000000020004" pitchFamily="50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0D3A5D"/>
              </a:solidFill>
              <a:latin typeface="Helvetica Neue" panose="02000503000000020004" pitchFamily="50"/>
              <a:ea typeface="Helvetica Neue" panose="02000503000000020004" pitchFamily="50"/>
              <a:cs typeface="Helvetica Neue" panose="02000503000000020004" pitchFamily="50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A91ADD45-CAAD-3B1B-D7D6-B655234A2F3D}"/>
              </a:ext>
            </a:extLst>
          </p:cNvPr>
          <p:cNvSpPr txBox="1">
            <a:spLocks/>
          </p:cNvSpPr>
          <p:nvPr/>
        </p:nvSpPr>
        <p:spPr>
          <a:xfrm>
            <a:off x="873758" y="920366"/>
            <a:ext cx="10353042" cy="3321695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Это дубайский бренд мыла и средств по уходу за кожей, основным ингредиентом которого является верблюжье молоко. Все продукты разрабатываются, формулируются и производятся нами на нашем сертифицированном GMP предприятии в Дубае. По возможности наши основные ингредиенты закупаются у местных/региональных поставщиков в соответствии с нашими целями устойчивого развития. Ассортимент нашей продукции, изначально ориентированный на мыло для рынка сувениров/подарков, с тех пор расширился до сегментов повседневного ухода за кожей и средств по уходу за </a:t>
            </a:r>
            <a:r>
              <a:rPr lang="ru-RU" sz="13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волосами.С</a:t>
            </a:r>
            <a:r>
              <a:rPr lang="ru-RU" sz="13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момента своего основания в 2013 году компания The Camel </a:t>
            </a:r>
            <a:r>
              <a:rPr lang="ru-RU" sz="13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Soap</a:t>
            </a:r>
            <a:r>
              <a:rPr lang="ru-RU" sz="13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Factory завоевала множество отраслевых наград, в том числе «Лучший производитель года 2017», «Малый бизнес года 2019» и «Натуральный продукт года 2021» (спасательный крем для лица).Ассортимент нашей продукции состоит из мыла ручной работы и молотого мыла, кремов для лица, рук и тела, а также твердых средств по уходу за волосами — все они сделаны либо из уникального ингредиента верблюжьего молока, либо из других местных ингредиентов, таких как масло сидра или </a:t>
            </a:r>
            <a:r>
              <a:rPr lang="ru-RU" sz="13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аргановое</a:t>
            </a:r>
            <a:r>
              <a:rPr lang="ru-RU" sz="13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масло. В настоящее время в портфеле всего 29 SKU, а еще 6 SKU запланированы к выпуску до середины 2023 года.</a:t>
            </a:r>
            <a:endParaRPr lang="en-US" sz="1300" b="1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Деятельность </a:t>
            </a:r>
            <a:r>
              <a:rPr lang="en-US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 	</a:t>
            </a: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Производители</a:t>
            </a:r>
            <a:r>
              <a:rPr lang="en-US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| </a:t>
            </a: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Косметические средства</a:t>
            </a:r>
            <a:r>
              <a:rPr lang="en-US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 </a:t>
            </a:r>
            <a:endParaRPr lang="en-US" sz="1400" b="1" dirty="0">
              <a:solidFill>
                <a:srgbClr val="0D3A5D"/>
              </a:solidFill>
              <a:latin typeface="Helvetica Neue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Цель визита </a:t>
            </a:r>
            <a:r>
              <a:rPr lang="en-US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 	</a:t>
            </a: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Поиск партнерских дистрибьюторов и реселлеров | Источники сырья, например, эфирные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                                    масла, оливковое масло, кокосовое масло, масло ши и т. д.</a:t>
            </a:r>
            <a:endParaRPr lang="en-US" sz="1200" dirty="0">
              <a:solidFill>
                <a:srgbClr val="76BC21"/>
              </a:solidFill>
              <a:highlight>
                <a:srgbClr val="FFFF00"/>
              </a:highlight>
              <a:latin typeface="Helvetica Neue" panose="02000503000000020004" pitchFamily="50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Website: </a:t>
            </a: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  <a:hlinkClick r:id="rId2"/>
              </a:rPr>
              <a:t>www.thecamelsoapfactory.com </a:t>
            </a:r>
            <a:endParaRPr lang="en-US" sz="1400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BB878D3-5495-5191-5520-62A0860B6678}"/>
              </a:ext>
            </a:extLst>
          </p:cNvPr>
          <p:cNvSpPr txBox="1">
            <a:spLocks/>
          </p:cNvSpPr>
          <p:nvPr/>
        </p:nvSpPr>
        <p:spPr>
          <a:xfrm>
            <a:off x="873756" y="122548"/>
            <a:ext cx="3871239" cy="698487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100" b="1" dirty="0">
                <a:solidFill>
                  <a:srgbClr val="76BC21"/>
                </a:solidFill>
                <a:latin typeface="Helvetica Neue"/>
              </a:rPr>
              <a:t>18. The Camel Soap Factory</a:t>
            </a:r>
          </a:p>
        </p:txBody>
      </p:sp>
    </p:spTree>
    <p:extLst>
      <p:ext uri="{BB962C8B-B14F-4D97-AF65-F5344CB8AC3E}">
        <p14:creationId xmlns:p14="http://schemas.microsoft.com/office/powerpoint/2010/main" val="1489142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700EEAB-64D6-7573-7950-E0D504C1D3C9}"/>
              </a:ext>
            </a:extLst>
          </p:cNvPr>
          <p:cNvSpPr txBox="1">
            <a:spLocks/>
          </p:cNvSpPr>
          <p:nvPr/>
        </p:nvSpPr>
        <p:spPr>
          <a:xfrm>
            <a:off x="650449" y="890832"/>
            <a:ext cx="3504584" cy="5722070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Электронная торговля</a:t>
            </a:r>
            <a:r>
              <a:rPr lang="en-US" sz="16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</a:rPr>
              <a:t>1. </a:t>
            </a:r>
            <a:r>
              <a:rPr lang="en-US" sz="1600" b="1" dirty="0" err="1">
                <a:solidFill>
                  <a:srgbClr val="76BC21"/>
                </a:solidFill>
                <a:latin typeface="Helvetica Neue"/>
                <a:ea typeface="Helvetica Neue" panose="02000503000000020004" pitchFamily="50"/>
              </a:rPr>
              <a:t>Liwal</a:t>
            </a:r>
            <a:r>
              <a:rPr lang="en-US" sz="16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</a:rPr>
              <a:t> Portal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solidFill>
                <a:srgbClr val="76BC21"/>
              </a:solidFill>
              <a:latin typeface="Helvetica Neue"/>
              <a:ea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Электроника</a:t>
            </a:r>
            <a:r>
              <a:rPr lang="en-US" sz="16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2. Electric Avenue Trading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3. </a:t>
            </a:r>
            <a:r>
              <a:rPr lang="en-US" sz="1600" b="1" dirty="0" err="1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Meshkat</a:t>
            </a:r>
            <a:r>
              <a:rPr lang="en-US" sz="16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Electricals </a:t>
            </a:r>
            <a:endParaRPr lang="en-US" sz="1600" b="1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4. Siddique Mustafa Group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solidFill>
                <a:srgbClr val="76BC21"/>
              </a:solidFill>
              <a:latin typeface="Helvetica Neue"/>
              <a:ea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Окрыжающая</a:t>
            </a:r>
            <a:r>
              <a:rPr lang="ru-RU" sz="16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среда</a:t>
            </a:r>
            <a:r>
              <a:rPr lang="en-US" sz="16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</a:rPr>
              <a:t>5. </a:t>
            </a:r>
            <a:r>
              <a:rPr lang="en-US" sz="1600" b="1" dirty="0" err="1">
                <a:solidFill>
                  <a:srgbClr val="76BC21"/>
                </a:solidFill>
                <a:latin typeface="Helvetica Neue"/>
                <a:ea typeface="Helvetica Neue" panose="02000503000000020004" pitchFamily="50"/>
              </a:rPr>
              <a:t>Alserkal</a:t>
            </a:r>
            <a:r>
              <a:rPr lang="en-US" sz="16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</a:rPr>
              <a:t> Envirol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solidFill>
                <a:srgbClr val="76BC21"/>
              </a:solidFill>
              <a:latin typeface="Helvetica Neue"/>
              <a:ea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Мода и одежда</a:t>
            </a:r>
            <a:r>
              <a:rPr lang="en-US" sz="16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</a:rPr>
              <a:t>6. </a:t>
            </a:r>
            <a:r>
              <a:rPr lang="en-US" sz="1600" b="1" dirty="0" err="1">
                <a:solidFill>
                  <a:srgbClr val="76BC21"/>
                </a:solidFill>
                <a:latin typeface="Helvetica Neue"/>
                <a:ea typeface="Helvetica Neue" panose="02000503000000020004" pitchFamily="50"/>
              </a:rPr>
              <a:t>Kidiliz</a:t>
            </a:r>
            <a:r>
              <a:rPr lang="en-US" sz="16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</a:t>
            </a:r>
            <a:r>
              <a:rPr lang="en-US" sz="16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General Trading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solidFill>
                <a:srgbClr val="76BC21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Товары народного потребления</a:t>
            </a:r>
            <a:r>
              <a:rPr lang="en-US" sz="16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7.  Emirates Macaroni Factory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rabicPeriod" startAt="8"/>
            </a:pPr>
            <a:r>
              <a:rPr lang="en-US" sz="1600" b="1" dirty="0" err="1">
                <a:solidFill>
                  <a:srgbClr val="76BC21"/>
                </a:solidFill>
                <a:latin typeface="Helvetica Neue"/>
              </a:rPr>
              <a:t>Foodya</a:t>
            </a:r>
            <a:r>
              <a:rPr lang="en-US" sz="1600" b="1" dirty="0">
                <a:solidFill>
                  <a:srgbClr val="76BC21"/>
                </a:solidFill>
                <a:latin typeface="Helvetica Neue"/>
              </a:rPr>
              <a:t> World Foodstuff Trading </a:t>
            </a:r>
            <a:endParaRPr lang="en-US" sz="1600" b="1" dirty="0">
              <a:solidFill>
                <a:srgbClr val="76BC21"/>
              </a:solidFill>
              <a:latin typeface="Helvetica Neue"/>
              <a:ea typeface="Helvetica Neue" panose="02000503000000020004" pitchFamily="5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rabicPeriod" startAt="8"/>
            </a:pPr>
            <a:r>
              <a:rPr lang="en-US" sz="16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</a:rPr>
              <a:t>Global Synergy Trading DWC</a:t>
            </a:r>
            <a:endParaRPr lang="en-US" sz="1600" b="1" dirty="0">
              <a:solidFill>
                <a:srgbClr val="0D3A5D"/>
              </a:solidFill>
              <a:latin typeface="Helvetica Neue"/>
              <a:ea typeface="Helvetica Neue" panose="02000503000000020004" pitchFamily="5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rabicPeriod" startAt="8"/>
            </a:pPr>
            <a:r>
              <a:rPr lang="en-US" sz="1600" b="1" dirty="0" err="1">
                <a:solidFill>
                  <a:srgbClr val="76BC21"/>
                </a:solidFill>
                <a:latin typeface="Helvetica Neue"/>
                <a:ea typeface="Helvetica Neue" panose="02000503000000020004" pitchFamily="50"/>
              </a:rPr>
              <a:t>Sunmeet</a:t>
            </a:r>
            <a:r>
              <a:rPr lang="en-US" sz="16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</a:t>
            </a:r>
            <a:r>
              <a:rPr lang="en-US" sz="16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General Trading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solidFill>
                <a:srgbClr val="76BC21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62DF92A-557F-45B0-667B-DB41A236D6F5}"/>
              </a:ext>
            </a:extLst>
          </p:cNvPr>
          <p:cNvSpPr txBox="1">
            <a:spLocks/>
          </p:cNvSpPr>
          <p:nvPr/>
        </p:nvSpPr>
        <p:spPr>
          <a:xfrm>
            <a:off x="650448" y="245098"/>
            <a:ext cx="4382871" cy="4430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100" b="1">
                <a:solidFill>
                  <a:srgbClr val="76BC21"/>
                </a:solidFill>
                <a:latin typeface="Helvetica Neue"/>
              </a:rPr>
              <a:t>Companies Overview by </a:t>
            </a:r>
            <a:r>
              <a:rPr lang="it-IT" sz="2100" b="1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Sector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4CAE1D09-0C29-D8BD-29E0-CEF04AADFC21}"/>
              </a:ext>
            </a:extLst>
          </p:cNvPr>
          <p:cNvSpPr txBox="1">
            <a:spLocks/>
          </p:cNvSpPr>
          <p:nvPr/>
        </p:nvSpPr>
        <p:spPr>
          <a:xfrm>
            <a:off x="8143499" y="890832"/>
            <a:ext cx="3470044" cy="5722070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Розничные активы</a:t>
            </a:r>
            <a:r>
              <a:rPr lang="en-US" sz="16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</a:rPr>
              <a:t>20. Interworld</a:t>
            </a:r>
            <a:r>
              <a:rPr lang="en-US" sz="16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solidFill>
                <a:srgbClr val="76BC21"/>
              </a:solidFill>
              <a:latin typeface="Helvetica Neue"/>
              <a:ea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Защитная печать</a:t>
            </a:r>
            <a:r>
              <a:rPr lang="en-US" sz="16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</a:rPr>
              <a:t>21. Euro Holography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solidFill>
                <a:srgbClr val="76BC21"/>
              </a:solidFill>
              <a:latin typeface="Helvetica Neue"/>
              <a:ea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Доставка и логистика </a:t>
            </a:r>
            <a:r>
              <a:rPr lang="en-US" sz="16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22. Al </a:t>
            </a:r>
            <a:r>
              <a:rPr lang="en-US" sz="1600" b="1" dirty="0" err="1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Sharqi</a:t>
            </a:r>
            <a:r>
              <a:rPr lang="en-US" sz="16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Shipping </a:t>
            </a:r>
            <a:endParaRPr lang="en-US" sz="1600" b="1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23. Sea Transit Shipping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Стальное производство</a:t>
            </a:r>
            <a:r>
              <a:rPr lang="en-US" sz="16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</a:t>
            </a:r>
            <a:endParaRPr lang="en-US" sz="1600" b="1" dirty="0">
              <a:solidFill>
                <a:srgbClr val="76BC21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24. </a:t>
            </a:r>
            <a:r>
              <a:rPr lang="en-US" sz="1600" b="1" dirty="0" err="1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Conares</a:t>
            </a:r>
            <a:endParaRPr lang="en-US" sz="1600" b="1" dirty="0">
              <a:solidFill>
                <a:srgbClr val="76BC21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solidFill>
                <a:srgbClr val="76BC21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Путешествие и туризм</a:t>
            </a:r>
            <a:r>
              <a:rPr lang="en-US" sz="16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76BC21"/>
                </a:solidFill>
                <a:latin typeface="Helvetica Neue"/>
              </a:rPr>
              <a:t>25. Al </a:t>
            </a:r>
            <a:r>
              <a:rPr lang="en-US" sz="1600" b="1" dirty="0" err="1">
                <a:solidFill>
                  <a:srgbClr val="76BC21"/>
                </a:solidFill>
                <a:latin typeface="Helvetica Neue"/>
              </a:rPr>
              <a:t>Rais</a:t>
            </a:r>
            <a:r>
              <a:rPr lang="en-US" sz="1600" b="1" dirty="0">
                <a:solidFill>
                  <a:srgbClr val="76BC21"/>
                </a:solidFill>
                <a:latin typeface="Helvetica Neue"/>
              </a:rPr>
              <a:t> Travel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8A964E1-997C-4D15-4B96-C916EEDB1831}"/>
              </a:ext>
            </a:extLst>
          </p:cNvPr>
          <p:cNvSpPr txBox="1">
            <a:spLocks/>
          </p:cNvSpPr>
          <p:nvPr/>
        </p:nvSpPr>
        <p:spPr>
          <a:xfrm>
            <a:off x="4360978" y="890832"/>
            <a:ext cx="3470044" cy="5722070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Мебель для дома и отелей</a:t>
            </a:r>
            <a:r>
              <a:rPr lang="en-US" sz="16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 </a:t>
            </a:r>
            <a:endParaRPr lang="en-US" sz="1600" b="1" dirty="0">
              <a:solidFill>
                <a:srgbClr val="76BC21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</a:rPr>
              <a:t>11. </a:t>
            </a:r>
            <a:r>
              <a:rPr lang="en-US" sz="1600" b="1" dirty="0" err="1">
                <a:solidFill>
                  <a:srgbClr val="76BC21"/>
                </a:solidFill>
                <a:latin typeface="Helvetica Neue"/>
                <a:ea typeface="Helvetica Neue" panose="02000503000000020004" pitchFamily="50"/>
              </a:rPr>
              <a:t>Bafteh</a:t>
            </a:r>
            <a:r>
              <a:rPr lang="en-US" sz="16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</a:rPr>
              <a:t> General Trading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Гостеприимство</a:t>
            </a:r>
            <a:r>
              <a:rPr lang="en-US" sz="16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 </a:t>
            </a:r>
            <a:endParaRPr lang="en-US" sz="1600" b="1" dirty="0">
              <a:solidFill>
                <a:srgbClr val="0D3A5D"/>
              </a:solidFill>
              <a:latin typeface="Helvetica Neue"/>
              <a:ea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</a:rPr>
              <a:t>12. FEBC Group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solidFill>
                <a:srgbClr val="76BC21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Медицинские товары и технологии</a:t>
            </a:r>
            <a:r>
              <a:rPr lang="en-US" sz="16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</a:rPr>
              <a:t>13. Bridgeway Medical Systems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</a:rPr>
              <a:t>14. Halley Medical Supplies </a:t>
            </a:r>
            <a:endParaRPr lang="en-US" sz="1600" b="1" dirty="0">
              <a:solidFill>
                <a:srgbClr val="0D3A5D"/>
              </a:solidFill>
              <a:latin typeface="Helvetica Neue"/>
              <a:ea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</a:rPr>
              <a:t>15. </a:t>
            </a:r>
            <a:r>
              <a:rPr lang="en-US" sz="1600" b="1" dirty="0" err="1">
                <a:solidFill>
                  <a:srgbClr val="76BC21"/>
                </a:solidFill>
                <a:latin typeface="Helvetica Neue"/>
                <a:ea typeface="Helvetica Neue" panose="02000503000000020004" pitchFamily="50"/>
              </a:rPr>
              <a:t>Homepital</a:t>
            </a:r>
            <a:r>
              <a:rPr lang="en-US" sz="16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solidFill>
                <a:srgbClr val="76BC21"/>
              </a:solidFill>
              <a:latin typeface="Helvetica Neue"/>
              <a:ea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Парфюмерия</a:t>
            </a:r>
            <a:r>
              <a:rPr lang="en-US" sz="16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, </a:t>
            </a:r>
            <a:r>
              <a:rPr lang="ru-RU" sz="16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Мыло и косметика</a:t>
            </a:r>
            <a:r>
              <a:rPr lang="en-US" sz="16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</a:rPr>
              <a:t>16. </a:t>
            </a:r>
            <a:r>
              <a:rPr lang="en-US" sz="1600" b="1" dirty="0" err="1">
                <a:solidFill>
                  <a:srgbClr val="76BC21"/>
                </a:solidFill>
                <a:latin typeface="Helvetica Neue"/>
                <a:ea typeface="Helvetica Neue" panose="02000503000000020004" pitchFamily="50"/>
              </a:rPr>
              <a:t>Lary</a:t>
            </a:r>
            <a:r>
              <a:rPr lang="en-US" sz="16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</a:rPr>
              <a:t> and Thomas Trading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17. The Camel Soap Factory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solidFill>
                <a:srgbClr val="76BC21"/>
              </a:solidFill>
              <a:latin typeface="Helvetica Neue"/>
              <a:ea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Фармацевтическая продукция</a:t>
            </a:r>
            <a:r>
              <a:rPr lang="en-US" sz="16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</a:rPr>
              <a:t>18. SA</a:t>
            </a:r>
            <a:r>
              <a:rPr lang="en-US" sz="16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</a:t>
            </a:r>
            <a:r>
              <a:rPr lang="en-US" sz="16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</a:rPr>
              <a:t>Group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solidFill>
                <a:srgbClr val="76BC21"/>
              </a:solidFill>
              <a:latin typeface="Helvetica Neue"/>
              <a:ea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ВИЭ</a:t>
            </a:r>
            <a:r>
              <a:rPr lang="en-US" sz="16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</a:rPr>
              <a:t>19. </a:t>
            </a:r>
            <a:r>
              <a:rPr lang="en-US" sz="1600" b="1" dirty="0" err="1">
                <a:solidFill>
                  <a:srgbClr val="76BC21"/>
                </a:solidFill>
                <a:latin typeface="Helvetica Neue"/>
                <a:ea typeface="Helvetica Neue" panose="02000503000000020004" pitchFamily="50"/>
              </a:rPr>
              <a:t>Empereal</a:t>
            </a:r>
            <a:r>
              <a:rPr lang="en-US" sz="16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</a:rPr>
              <a:t> Energy and Services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solidFill>
                <a:srgbClr val="76BC21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</p:txBody>
      </p:sp>
    </p:spTree>
    <p:extLst>
      <p:ext uri="{BB962C8B-B14F-4D97-AF65-F5344CB8AC3E}">
        <p14:creationId xmlns:p14="http://schemas.microsoft.com/office/powerpoint/2010/main" val="906757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6B29933-D438-9011-BD87-FB7AA5222AD5}"/>
              </a:ext>
            </a:extLst>
          </p:cNvPr>
          <p:cNvSpPr txBox="1">
            <a:spLocks/>
          </p:cNvSpPr>
          <p:nvPr/>
        </p:nvSpPr>
        <p:spPr>
          <a:xfrm>
            <a:off x="873758" y="3237449"/>
            <a:ext cx="10353042" cy="2868861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76BC21"/>
                </a:solidFill>
                <a:latin typeface="Helvetica Neue"/>
              </a:rPr>
              <a:t>Safwan </a:t>
            </a:r>
            <a:r>
              <a:rPr lang="en-US" sz="1400" b="1" dirty="0" err="1">
                <a:solidFill>
                  <a:srgbClr val="76BC21"/>
                </a:solidFill>
                <a:latin typeface="Helvetica Neue"/>
              </a:rPr>
              <a:t>Arafeh</a:t>
            </a:r>
            <a:r>
              <a:rPr lang="en-US" sz="1400" b="1" dirty="0">
                <a:solidFill>
                  <a:srgbClr val="76BC21"/>
                </a:solidFill>
                <a:latin typeface="Helvetica Neue"/>
              </a:rPr>
              <a:t> | </a:t>
            </a:r>
            <a:r>
              <a:rPr lang="ru-RU" sz="1400" b="1" dirty="0">
                <a:solidFill>
                  <a:srgbClr val="0D3A5D"/>
                </a:solidFill>
                <a:latin typeface="Helvetica Neue"/>
              </a:rPr>
              <a:t>Генеральный директор</a:t>
            </a:r>
            <a:r>
              <a:rPr lang="en-US" sz="1400" b="1" dirty="0">
                <a:solidFill>
                  <a:srgbClr val="76BC21"/>
                </a:solidFill>
                <a:latin typeface="Helvetica Neue"/>
              </a:rPr>
              <a:t> 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0D3A5D"/>
              </a:solidFill>
              <a:latin typeface="Helvetica Neue" panose="02000503000000020004" pitchFamily="50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Г-н </a:t>
            </a:r>
            <a:r>
              <a:rPr lang="ru-RU" sz="1400" dirty="0" err="1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Арафех</a:t>
            </a:r>
            <a:r>
              <a:rPr lang="ru-RU" sz="1400" dirty="0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 за свою карьеру получил следующие награды: Лауреат премии </a:t>
            </a:r>
            <a:r>
              <a:rPr lang="ru-RU" sz="1400" dirty="0" err="1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Excellence</a:t>
            </a:r>
            <a:r>
              <a:rPr lang="ru-RU" sz="1400" dirty="0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 </a:t>
            </a:r>
            <a:r>
              <a:rPr lang="ru-RU" sz="1400" dirty="0" err="1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in</a:t>
            </a:r>
            <a:r>
              <a:rPr lang="ru-RU" sz="1400" dirty="0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 Pharma | Генеральный директор года по версии CPHI Worldwide Awards 2017 | почетный доктор международных отношений Гаагского университета прикладных наук | Золотая награда World Quality </a:t>
            </a:r>
            <a:r>
              <a:rPr lang="ru-RU" sz="1400" dirty="0" err="1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Commitment</a:t>
            </a:r>
            <a:r>
              <a:rPr lang="ru-RU" sz="1400" dirty="0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 | Золотая медаль за особую деловую практику, Женева, Швейцария | Три награды «Золотой слиток» и награда «Самый успешный дистрибьютор» от JRS Pharma | Обладатель нескольких местных, национальных и международных бизнес-премий.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D3A5D"/>
              </a:solidFill>
              <a:latin typeface="Helvetica Neue" panose="02000503000000020004" pitchFamily="50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Должности, которые занимал г-н </a:t>
            </a:r>
            <a:r>
              <a:rPr lang="ru-RU" sz="1200" dirty="0" err="1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Арафе</a:t>
            </a:r>
            <a:r>
              <a:rPr lang="ru-RU" sz="1200" dirty="0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: </a:t>
            </a:r>
            <a:r>
              <a:rPr lang="en-US" sz="1200" dirty="0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SA Infinity Europe, </a:t>
            </a:r>
            <a:r>
              <a:rPr lang="ru-RU" sz="1200" dirty="0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Скопье, Македония – президент | </a:t>
            </a:r>
            <a:r>
              <a:rPr lang="en-US" sz="1200" dirty="0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S.A. Pharma LLC, </a:t>
            </a:r>
            <a:r>
              <a:rPr lang="ru-RU" sz="1200" dirty="0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Нью-Йорк, США – Президент |</a:t>
            </a:r>
            <a:r>
              <a:rPr lang="en-US" sz="1200" dirty="0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Frankfurter Pharma SA </a:t>
            </a:r>
            <a:r>
              <a:rPr lang="en-US" sz="1200" dirty="0" err="1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GmBH</a:t>
            </a:r>
            <a:r>
              <a:rPr lang="en-US" sz="1200" dirty="0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, </a:t>
            </a:r>
            <a:r>
              <a:rPr lang="ru-RU" sz="1200" dirty="0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Бад-Хомбург/Германия-генеральный директор | </a:t>
            </a:r>
            <a:r>
              <a:rPr lang="en-US" sz="1200" dirty="0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SA Global </a:t>
            </a:r>
            <a:r>
              <a:rPr lang="en-US" sz="1200" dirty="0" err="1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Insaat</a:t>
            </a:r>
            <a:r>
              <a:rPr lang="en-US" sz="1200" dirty="0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 Sanayi, </a:t>
            </a:r>
            <a:r>
              <a:rPr lang="ru-RU" sz="1200" dirty="0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Стамбул, Турция-генеральный директор | </a:t>
            </a:r>
            <a:r>
              <a:rPr lang="en-US" sz="1200" dirty="0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Safar Global, </a:t>
            </a:r>
            <a:r>
              <a:rPr lang="ru-RU" sz="1200" dirty="0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Скопье, Македония-генеральный директор | </a:t>
            </a:r>
            <a:r>
              <a:rPr lang="en-US" sz="1200" dirty="0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SA Infinity Company, </a:t>
            </a:r>
            <a:r>
              <a:rPr lang="ru-RU" sz="1200" dirty="0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Гонконг, президент | </a:t>
            </a:r>
            <a:r>
              <a:rPr lang="en-US" sz="1200" dirty="0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S.A Infinity Holding, </a:t>
            </a:r>
            <a:r>
              <a:rPr lang="ru-RU" sz="1200" dirty="0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Гонконг, президент | Компания </a:t>
            </a:r>
            <a:r>
              <a:rPr lang="en-US" sz="1200" dirty="0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S.A Group, </a:t>
            </a:r>
            <a:r>
              <a:rPr lang="ru-RU" sz="1200" dirty="0" err="1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Тайчжоу</a:t>
            </a:r>
            <a:r>
              <a:rPr lang="ru-RU" sz="1200" dirty="0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, </a:t>
            </a:r>
            <a:r>
              <a:rPr lang="ru-RU" sz="1200" dirty="0" err="1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Китай</a:t>
            </a:r>
            <a:r>
              <a:rPr lang="ru-RU" sz="1200" dirty="0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, -Президент</a:t>
            </a:r>
            <a:endParaRPr lang="en-US" sz="1200" dirty="0">
              <a:solidFill>
                <a:srgbClr val="0D3A5D"/>
              </a:solidFill>
              <a:latin typeface="Helvetica Neue" panose="02000503000000020004" pitchFamily="50"/>
              <a:ea typeface="Helvetica Neue" panose="02000503000000020004" pitchFamily="50"/>
              <a:cs typeface="Helvetica Neue" panose="02000503000000020004" pitchFamily="50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A91ADD45-CAAD-3B1B-D7D6-B655234A2F3D}"/>
              </a:ext>
            </a:extLst>
          </p:cNvPr>
          <p:cNvSpPr txBox="1">
            <a:spLocks/>
          </p:cNvSpPr>
          <p:nvPr/>
        </p:nvSpPr>
        <p:spPr>
          <a:xfrm>
            <a:off x="873758" y="920366"/>
            <a:ext cx="10353042" cy="2049077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Arafeh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Holding С момента основания в 1960-х годах компания решила применить глобальное видение к местному управлению и представила ряд фармацевтических продуктов по всему миру. Предоставление услуг высочайшего качества, чтобы гарантировать удовлетворение наших клиентов, инвестируя в наших людей и служа нашему сообществу. Обладая глобальным горизонтом и заслуженной репутацией в развитии международного рынка, SA Group установила долгосрочное и стабильное сотрудничество с международными клиентами.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Деятельность </a:t>
            </a:r>
            <a:r>
              <a:rPr lang="en-US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	</a:t>
            </a: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Фармацевтические препараты, фирменные дженерики, пищевые добавки</a:t>
            </a:r>
            <a:endParaRPr lang="en-US" sz="1400" b="1" dirty="0">
              <a:solidFill>
                <a:srgbClr val="0D3A5D"/>
              </a:solidFill>
              <a:latin typeface="Helvetica Neue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Цель визита </a:t>
            </a:r>
            <a:r>
              <a:rPr lang="en-US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 	</a:t>
            </a: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Поиск партнеров и дистрибьюторов</a:t>
            </a:r>
            <a:endParaRPr lang="en-US" sz="1400" b="1" dirty="0">
              <a:solidFill>
                <a:srgbClr val="76BC21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76BC21"/>
              </a:solidFill>
              <a:latin typeface="Helvetica Neue" panose="02000503000000020004" pitchFamily="50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Website: </a:t>
            </a: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  <a:hlinkClick r:id="rId2"/>
              </a:rPr>
              <a:t>www.sainfinity.com </a:t>
            </a:r>
            <a:endParaRPr lang="en-US" sz="1400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BB878D3-5495-5191-5520-62A0860B6678}"/>
              </a:ext>
            </a:extLst>
          </p:cNvPr>
          <p:cNvSpPr txBox="1">
            <a:spLocks/>
          </p:cNvSpPr>
          <p:nvPr/>
        </p:nvSpPr>
        <p:spPr>
          <a:xfrm>
            <a:off x="873758" y="131976"/>
            <a:ext cx="2684988" cy="689060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100" b="1" dirty="0">
                <a:solidFill>
                  <a:srgbClr val="76BC21"/>
                </a:solidFill>
                <a:latin typeface="Helvetica Neue"/>
              </a:rPr>
              <a:t>19. SA Group </a:t>
            </a:r>
            <a:r>
              <a:rPr lang="en-US" sz="2100" b="1" dirty="0" err="1">
                <a:solidFill>
                  <a:srgbClr val="76BC21"/>
                </a:solidFill>
                <a:latin typeface="Helvetica Neue"/>
              </a:rPr>
              <a:t>Fzco</a:t>
            </a:r>
            <a:r>
              <a:rPr lang="en-US" sz="2100" b="1" dirty="0">
                <a:solidFill>
                  <a:srgbClr val="76BC21"/>
                </a:solidFill>
                <a:latin typeface="Helvetica Neu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1306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6B29933-D438-9011-BD87-FB7AA5222AD5}"/>
              </a:ext>
            </a:extLst>
          </p:cNvPr>
          <p:cNvSpPr txBox="1">
            <a:spLocks/>
          </p:cNvSpPr>
          <p:nvPr/>
        </p:nvSpPr>
        <p:spPr>
          <a:xfrm>
            <a:off x="919479" y="4474284"/>
            <a:ext cx="10353042" cy="2179529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76BC21"/>
                </a:solidFill>
                <a:latin typeface="Helvetica Neue"/>
              </a:rPr>
              <a:t>Manoj </a:t>
            </a:r>
            <a:r>
              <a:rPr lang="en-US" sz="1400" b="1" dirty="0" err="1">
                <a:solidFill>
                  <a:srgbClr val="76BC21"/>
                </a:solidFill>
                <a:latin typeface="Helvetica Neue"/>
              </a:rPr>
              <a:t>Divakaran</a:t>
            </a:r>
            <a:r>
              <a:rPr lang="en-US" sz="1400" b="1" dirty="0">
                <a:solidFill>
                  <a:srgbClr val="76BC21"/>
                </a:solidFill>
                <a:latin typeface="Helvetica Neue"/>
              </a:rPr>
              <a:t> | </a:t>
            </a:r>
            <a:r>
              <a:rPr lang="ru-RU" sz="1400" b="1" dirty="0">
                <a:solidFill>
                  <a:srgbClr val="0D3A5D"/>
                </a:solidFill>
                <a:latin typeface="Helvetica Neue"/>
              </a:rPr>
              <a:t>Учредитель</a:t>
            </a:r>
            <a:r>
              <a:rPr lang="en-US" sz="1400" b="1" dirty="0">
                <a:solidFill>
                  <a:srgbClr val="0D3A5D"/>
                </a:solidFill>
                <a:latin typeface="Helvetica Neue"/>
              </a:rPr>
              <a:t>/</a:t>
            </a:r>
            <a:r>
              <a:rPr lang="ru-RU" sz="1400" b="1" dirty="0">
                <a:solidFill>
                  <a:srgbClr val="0D3A5D"/>
                </a:solidFill>
                <a:latin typeface="Helvetica Neue"/>
              </a:rPr>
              <a:t>Управляющий директор</a:t>
            </a:r>
            <a:endParaRPr lang="en-US" sz="1400" b="1" dirty="0">
              <a:solidFill>
                <a:srgbClr val="0D3A5D"/>
              </a:solidFill>
              <a:latin typeface="Helvetica Neue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2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Манодж</a:t>
            </a:r>
            <a:r>
              <a:rPr lang="ru-RU" sz="12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 </a:t>
            </a:r>
            <a:r>
              <a:rPr lang="ru-RU" sz="12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Дивакаран</a:t>
            </a:r>
            <a:r>
              <a:rPr lang="ru-RU" sz="12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, лидер-ветеран и предприниматель в области технологий, финансовых рынков, возобновляемых источников энергии и водных ресурсов. Он является основателем и управляющим директором </a:t>
            </a:r>
            <a:r>
              <a:rPr lang="ru-RU" sz="12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Emperreal</a:t>
            </a:r>
            <a:r>
              <a:rPr lang="ru-RU" sz="12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 Energy Group — группы компаний, созданной для решения глобальных инфраструктурных проблем, связанных с обеспечением доступности возобновляемых источников энергии и пресной воды для всех экономически целесообразным и экологически устойчивым образом. Компания </a:t>
            </a:r>
            <a:r>
              <a:rPr lang="ru-RU" sz="12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Emperreal</a:t>
            </a:r>
            <a:r>
              <a:rPr lang="ru-RU" sz="12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 создала множество инновационных и отмеченных наградами решений и реализовала множество сложных проектов в области возобновляемых источников энергии и опреснения воды. В настоящее время он признан идейным лидером в области возобновляемых источников энергии и водных ресурсов и является активным сторонником открытых инноваций. Он успешно инициировал различные инновационные предприятия и проекты в области возобновляемых источников энергии и водоснабжения, уделяя особое внимание архитектурной интеграции солнечной энергии в культовые здания для продвижения устойчивого будущего Net-Zero.</a:t>
            </a:r>
            <a:endParaRPr lang="en-US" sz="1200" dirty="0">
              <a:solidFill>
                <a:srgbClr val="0D3A5D"/>
              </a:solidFill>
              <a:latin typeface="Helvetica Neue"/>
              <a:ea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>
              <a:solidFill>
                <a:srgbClr val="0D3A5D"/>
              </a:solidFill>
              <a:latin typeface="Helvetica Neue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0D3A5D"/>
              </a:solidFill>
              <a:latin typeface="Helvetica Neue" panose="02000503000000020004" pitchFamily="50"/>
              <a:ea typeface="Helvetica Neue" panose="02000503000000020004" pitchFamily="50"/>
              <a:cs typeface="Helvetica Neue" panose="02000503000000020004" pitchFamily="50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A91ADD45-CAAD-3B1B-D7D6-B655234A2F3D}"/>
              </a:ext>
            </a:extLst>
          </p:cNvPr>
          <p:cNvSpPr txBox="1">
            <a:spLocks/>
          </p:cNvSpPr>
          <p:nvPr/>
        </p:nvSpPr>
        <p:spPr>
          <a:xfrm>
            <a:off x="873758" y="920365"/>
            <a:ext cx="10353042" cy="3154486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Компания была основана в 2008 году и стала одним из мировых лидеров в области исследований и разработок в области производства концентрированной солнечной тепловой энергии (CSP), переработки биомассы и технологий термического опреснения. Вместе со своим партнером </a:t>
            </a:r>
            <a:r>
              <a:rPr lang="ru-RU" sz="13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Harsha</a:t>
            </a:r>
            <a:r>
              <a:rPr lang="ru-RU" sz="13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</a:t>
            </a:r>
            <a:r>
              <a:rPr lang="ru-RU" sz="13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Engineers</a:t>
            </a:r>
            <a:r>
              <a:rPr lang="ru-RU" sz="13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компания </a:t>
            </a:r>
            <a:r>
              <a:rPr lang="ru-RU" sz="13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Emperreal</a:t>
            </a:r>
            <a:r>
              <a:rPr lang="ru-RU" sz="13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реализовала более 650 МВт проектов Photo </a:t>
            </a:r>
            <a:r>
              <a:rPr lang="ru-RU" sz="13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Voltaic</a:t>
            </a:r>
            <a:r>
              <a:rPr lang="ru-RU" sz="13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на открытом воздухе и на крыше, а также реализует более 150 МВт проектов в Индии и ОАЭ. </a:t>
            </a:r>
            <a:r>
              <a:rPr lang="ru-RU" sz="13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Emperreal</a:t>
            </a:r>
            <a:r>
              <a:rPr lang="ru-RU" sz="13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является пионером и лидером в области создания интегрированных архитектурных солнечных установок и интегрировала эстетически спроектированные солнечные панели в различные знаковые здания, особенно в различные павильоны на выставке Dubai Expo 2020. Сегодня </a:t>
            </a:r>
            <a:r>
              <a:rPr lang="ru-RU" sz="13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Emperreal</a:t>
            </a:r>
            <a:r>
              <a:rPr lang="ru-RU" sz="13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уделяет особое внимание эстетическим архитектурным солнечным фасадам, которые позволяют зданий для достижения чистого нулевого статуса и снижения стоимости владения при сохранении улучшенной архитектурной отделки. </a:t>
            </a:r>
            <a:r>
              <a:rPr lang="ru-RU" sz="13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Emperial</a:t>
            </a:r>
            <a:r>
              <a:rPr lang="ru-RU" sz="13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— одна из крупнейших индийских компаний, занимающихся исследованиями в области солнечной тепловой энергии. Мы являемся аккредитованным внутренним научно-исследовательским центром Департамента научных и промышленных исследований (DSIR). В ОАЭ мы сертифицированы DEWA для солнечных проектов и муниципалитетом Дубая.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300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Деятельность </a:t>
            </a:r>
            <a:r>
              <a:rPr lang="en-US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 	</a:t>
            </a: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Возобновляемые источники энергии и услуги по заключению контрактов на водоснабжение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Цель визита </a:t>
            </a:r>
            <a:r>
              <a:rPr lang="en-US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 	</a:t>
            </a: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Инвестирование и сотрудничество с компаниями солнечной и возобновляемой энергии в</a:t>
            </a:r>
            <a:r>
              <a:rPr lang="en-US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</a:t>
            </a: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КР</a:t>
            </a:r>
            <a:r>
              <a:rPr lang="en-US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76BC21"/>
              </a:solidFill>
              <a:latin typeface="Helvetica Neue" panose="02000503000000020004" pitchFamily="50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Website: </a:t>
            </a: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  <a:hlinkClick r:id="rId2"/>
              </a:rPr>
              <a:t>www.empereal.com</a:t>
            </a: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</a:t>
            </a:r>
            <a:endParaRPr lang="en-US" sz="1400" dirty="0">
              <a:solidFill>
                <a:srgbClr val="0D3A5D"/>
              </a:solidFill>
              <a:latin typeface="Helvetica Neue" panose="02000503000000020004" pitchFamily="50"/>
              <a:ea typeface="Helvetica Neue" panose="02000503000000020004" pitchFamily="50"/>
              <a:cs typeface="Helvetica Neue" panose="02000503000000020004" pitchFamily="50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BB878D3-5495-5191-5520-62A0860B6678}"/>
              </a:ext>
            </a:extLst>
          </p:cNvPr>
          <p:cNvSpPr txBox="1">
            <a:spLocks/>
          </p:cNvSpPr>
          <p:nvPr/>
        </p:nvSpPr>
        <p:spPr>
          <a:xfrm>
            <a:off x="873757" y="142044"/>
            <a:ext cx="4811819" cy="678992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100" b="1" dirty="0">
                <a:solidFill>
                  <a:srgbClr val="76BC21"/>
                </a:solidFill>
                <a:latin typeface="Helvetica Neue"/>
              </a:rPr>
              <a:t>20. </a:t>
            </a:r>
            <a:r>
              <a:rPr lang="en-US" sz="2100" b="1" dirty="0" err="1">
                <a:solidFill>
                  <a:srgbClr val="76BC21"/>
                </a:solidFill>
                <a:latin typeface="Helvetica Neue"/>
              </a:rPr>
              <a:t>Empereal</a:t>
            </a:r>
            <a:r>
              <a:rPr lang="en-US" sz="2100" b="1" dirty="0">
                <a:solidFill>
                  <a:srgbClr val="76BC21"/>
                </a:solidFill>
                <a:latin typeface="Helvetica Neue"/>
              </a:rPr>
              <a:t> Energy and Services</a:t>
            </a:r>
          </a:p>
        </p:txBody>
      </p:sp>
    </p:spTree>
    <p:extLst>
      <p:ext uri="{BB962C8B-B14F-4D97-AF65-F5344CB8AC3E}">
        <p14:creationId xmlns:p14="http://schemas.microsoft.com/office/powerpoint/2010/main" val="3198014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6B29933-D438-9011-BD87-FB7AA5222AD5}"/>
              </a:ext>
            </a:extLst>
          </p:cNvPr>
          <p:cNvSpPr txBox="1">
            <a:spLocks/>
          </p:cNvSpPr>
          <p:nvPr/>
        </p:nvSpPr>
        <p:spPr>
          <a:xfrm>
            <a:off x="873758" y="3102202"/>
            <a:ext cx="10353042" cy="2500743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400" b="1" dirty="0">
                <a:solidFill>
                  <a:srgbClr val="76BC21"/>
                </a:solidFill>
                <a:latin typeface="Helvetica Neue"/>
              </a:rPr>
              <a:t>Saleem Ramadan Saleem Shubair | </a:t>
            </a:r>
            <a:r>
              <a:rPr lang="ru-RU" sz="1400" b="1" dirty="0">
                <a:solidFill>
                  <a:srgbClr val="002060"/>
                </a:solidFill>
                <a:latin typeface="Helvetica Neue"/>
              </a:rPr>
              <a:t>Генеральный директор</a:t>
            </a:r>
            <a:endParaRPr lang="pt-BR" sz="1400" b="1" dirty="0">
              <a:solidFill>
                <a:srgbClr val="002060"/>
              </a:solidFill>
              <a:latin typeface="Helvetica Neue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400" dirty="0">
              <a:solidFill>
                <a:srgbClr val="0D3A5D"/>
              </a:solidFill>
              <a:latin typeface="Helvetica Neue"/>
              <a:ea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Генеральный директор Euro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Holography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, специализирующейся на защищенной печати более 25 лет. Он проводит обучение и семинары по защищенной печати по всему миру и был назначен президентом отделения в ОАЭ Азиатской ассоциацией по борьбе с контрафактной продукцией (AAA).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0D3A5D"/>
              </a:solidFill>
              <a:latin typeface="Helvetica Neue"/>
              <a:ea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76BC21"/>
                </a:solidFill>
                <a:latin typeface="Helvetica Neue"/>
              </a:rPr>
              <a:t>Abdulla </a:t>
            </a:r>
            <a:r>
              <a:rPr lang="en-US" sz="1400" b="1" dirty="0" err="1">
                <a:solidFill>
                  <a:srgbClr val="76BC21"/>
                </a:solidFill>
                <a:latin typeface="Helvetica Neue"/>
              </a:rPr>
              <a:t>Abueida</a:t>
            </a:r>
            <a:r>
              <a:rPr lang="en-US" sz="1400" b="1" dirty="0">
                <a:solidFill>
                  <a:srgbClr val="76BC21"/>
                </a:solidFill>
                <a:latin typeface="Helvetica Neue"/>
              </a:rPr>
              <a:t> | </a:t>
            </a:r>
            <a:r>
              <a:rPr lang="ru-RU" sz="1400" b="1" dirty="0">
                <a:solidFill>
                  <a:srgbClr val="0D3A5D"/>
                </a:solidFill>
                <a:latin typeface="Helvetica Neue"/>
              </a:rPr>
              <a:t>Менеджер по продажам</a:t>
            </a:r>
            <a:endParaRPr lang="en-US" sz="1400" b="1" dirty="0">
              <a:solidFill>
                <a:srgbClr val="0D3A5D"/>
              </a:solidFill>
              <a:latin typeface="Helvetica Neue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2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Менеджер по продажам в Euro </a:t>
            </a:r>
            <a:r>
              <a:rPr lang="ru-RU" sz="12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Holography</a:t>
            </a:r>
            <a:r>
              <a:rPr lang="ru-RU" sz="12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, компании, специализирующейся на защищенной печати. Обладая 4-летним опытом продаж и страстью помогать своим клиентам защищать их ценные документы и продукты. Я сыграл ключевую роль в расширении присутствия нашей компании в разных регионах и всегда искал новые возможности для развития бизнеса. В моей роли менеджера по продажам я горжусь своей работой и всегда ищу способы улучшить свои навыки, чтобы продвинуться по карьерной лестнице.</a:t>
            </a:r>
            <a:endParaRPr lang="en-US" sz="1200" dirty="0">
              <a:solidFill>
                <a:srgbClr val="0D3A5D"/>
              </a:solidFill>
              <a:latin typeface="Helvetica Neue"/>
              <a:ea typeface="Helvetica Neue" panose="02000503000000020004" pitchFamily="50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A91ADD45-CAAD-3B1B-D7D6-B655234A2F3D}"/>
              </a:ext>
            </a:extLst>
          </p:cNvPr>
          <p:cNvSpPr txBox="1">
            <a:spLocks/>
          </p:cNvSpPr>
          <p:nvPr/>
        </p:nvSpPr>
        <p:spPr>
          <a:xfrm>
            <a:off x="873758" y="920366"/>
            <a:ext cx="10353042" cy="2062531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Euro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Holography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была создана в 1999 году, предлагая лучшее европейское качество и высочайший уровень безопасности для удовлетворения потребностей правительств и компаний. Euro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Holography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быстро реагирует на требования правительств, банков и владельцев торговых марок, чьи документы и продукты находятся под угрозой подделки и мошенничества. Наша компетенция и опыт гарантируют безопасность не только настоящего, но и будущего, поэтому мы пользуемся доверием многих правительств и ведущих организаций по всему миру</a:t>
            </a: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Деятельность </a:t>
            </a:r>
            <a:r>
              <a:rPr lang="en-US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 	</a:t>
            </a: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Торговцы многомерными изображениями</a:t>
            </a:r>
            <a:endParaRPr lang="en-US" sz="1400" b="1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Цель визита </a:t>
            </a:r>
            <a:r>
              <a:rPr lang="en-US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 	</a:t>
            </a: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Поиск партнеров и дистрибьюторов, работающих с правительствами</a:t>
            </a:r>
            <a:endParaRPr lang="en-US" sz="1400" b="1" dirty="0">
              <a:solidFill>
                <a:srgbClr val="76BC21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76BC21"/>
              </a:solidFill>
              <a:latin typeface="Helvetica Neue" panose="02000503000000020004" pitchFamily="50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Website: </a:t>
            </a: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  <a:hlinkClick r:id="rId2"/>
              </a:rPr>
              <a:t>www.euroholography.com </a:t>
            </a:r>
            <a:endParaRPr lang="en-US" sz="1400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BB878D3-5495-5191-5520-62A0860B6678}"/>
              </a:ext>
            </a:extLst>
          </p:cNvPr>
          <p:cNvSpPr txBox="1">
            <a:spLocks/>
          </p:cNvSpPr>
          <p:nvPr/>
        </p:nvSpPr>
        <p:spPr>
          <a:xfrm>
            <a:off x="873757" y="195310"/>
            <a:ext cx="2923885" cy="625726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100" b="1" dirty="0">
                <a:solidFill>
                  <a:srgbClr val="76BC21"/>
                </a:solidFill>
                <a:latin typeface="Helvetica Neue"/>
              </a:rPr>
              <a:t>21. Euro Holography</a:t>
            </a:r>
          </a:p>
        </p:txBody>
      </p:sp>
    </p:spTree>
    <p:extLst>
      <p:ext uri="{BB962C8B-B14F-4D97-AF65-F5344CB8AC3E}">
        <p14:creationId xmlns:p14="http://schemas.microsoft.com/office/powerpoint/2010/main" val="3798191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6B29933-D438-9011-BD87-FB7AA5222AD5}"/>
              </a:ext>
            </a:extLst>
          </p:cNvPr>
          <p:cNvSpPr txBox="1">
            <a:spLocks/>
          </p:cNvSpPr>
          <p:nvPr/>
        </p:nvSpPr>
        <p:spPr>
          <a:xfrm>
            <a:off x="873757" y="3225800"/>
            <a:ext cx="10353042" cy="4064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76BC21"/>
                </a:solidFill>
                <a:latin typeface="Helvetica Neue"/>
              </a:rPr>
              <a:t>Atif Rafiq | </a:t>
            </a:r>
            <a:r>
              <a:rPr lang="ru-RU" sz="1400" b="1" dirty="0">
                <a:solidFill>
                  <a:srgbClr val="0D3A5D"/>
                </a:solidFill>
                <a:latin typeface="Helvetica Neue"/>
              </a:rPr>
              <a:t>Директор по маркетингу</a:t>
            </a:r>
            <a:endParaRPr lang="en-US" sz="1400" dirty="0">
              <a:solidFill>
                <a:srgbClr val="0D3A5D"/>
              </a:solidFill>
              <a:latin typeface="Helvetica Neue" panose="02000503000000020004" pitchFamily="50"/>
              <a:ea typeface="Helvetica Neue" panose="02000503000000020004" pitchFamily="50"/>
              <a:cs typeface="Helvetica Neue" panose="02000503000000020004" pitchFamily="50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A91ADD45-CAAD-3B1B-D7D6-B655234A2F3D}"/>
              </a:ext>
            </a:extLst>
          </p:cNvPr>
          <p:cNvSpPr txBox="1">
            <a:spLocks/>
          </p:cNvSpPr>
          <p:nvPr/>
        </p:nvSpPr>
        <p:spPr>
          <a:xfrm>
            <a:off x="919479" y="962084"/>
            <a:ext cx="10353042" cy="2047447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Мы перевозим грузы с 1989 года. Сегодня Al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Sharqi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Shipping — это «больше», чем просто экспедитор, она превратилась в ведущего в отрасли поставщика комплексных логистических услуг, став универсальным магазином для всей вашей логистики. потребности, включая автоперевозки, воздушные и морские перевозки, таможенные брокерские услуги, 3PL со складскими и 4PL решениями.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Деятельность </a:t>
            </a:r>
            <a:r>
              <a:rPr lang="en-US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	3PL “3rd Party Logistics” </a:t>
            </a: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в транспортировке</a:t>
            </a:r>
            <a:r>
              <a:rPr lang="en-US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, </a:t>
            </a: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складировании и дистрибьюции</a:t>
            </a:r>
            <a:r>
              <a:rPr lang="en-US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</a:t>
            </a:r>
            <a:endParaRPr lang="en-US" sz="1400" b="1" dirty="0">
              <a:solidFill>
                <a:srgbClr val="0D3A5D"/>
              </a:solidFill>
              <a:latin typeface="Helvetica Neue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Цель визита </a:t>
            </a:r>
            <a:r>
              <a:rPr lang="en-US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 	</a:t>
            </a: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Поиск новых партнеров</a:t>
            </a:r>
            <a:endParaRPr lang="en-US" sz="1400" b="1" dirty="0">
              <a:solidFill>
                <a:srgbClr val="76BC21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76BC21"/>
              </a:solidFill>
              <a:latin typeface="Helvetica Neue" panose="02000503000000020004" pitchFamily="50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Website: </a:t>
            </a: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  <a:hlinkClick r:id="rId2"/>
              </a:rPr>
              <a:t>www.alsharqi.com </a:t>
            </a:r>
            <a:endParaRPr lang="en-US" sz="1400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BB878D3-5495-5191-5520-62A0860B6678}"/>
              </a:ext>
            </a:extLst>
          </p:cNvPr>
          <p:cNvSpPr txBox="1">
            <a:spLocks/>
          </p:cNvSpPr>
          <p:nvPr/>
        </p:nvSpPr>
        <p:spPr>
          <a:xfrm>
            <a:off x="873757" y="122547"/>
            <a:ext cx="3182195" cy="750685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100" b="1" dirty="0">
                <a:solidFill>
                  <a:srgbClr val="76BC21"/>
                </a:solidFill>
                <a:latin typeface="Helvetica Neue"/>
              </a:rPr>
              <a:t>22. Al </a:t>
            </a:r>
            <a:r>
              <a:rPr lang="en-US" sz="2100" b="1" dirty="0" err="1">
                <a:solidFill>
                  <a:srgbClr val="76BC21"/>
                </a:solidFill>
                <a:latin typeface="Helvetica Neue"/>
              </a:rPr>
              <a:t>Sharqi</a:t>
            </a:r>
            <a:r>
              <a:rPr lang="en-US" sz="2100" b="1" dirty="0">
                <a:solidFill>
                  <a:srgbClr val="76BC21"/>
                </a:solidFill>
                <a:latin typeface="Helvetica Neue"/>
              </a:rPr>
              <a:t> Shipping</a:t>
            </a:r>
          </a:p>
        </p:txBody>
      </p:sp>
    </p:spTree>
    <p:extLst>
      <p:ext uri="{BB962C8B-B14F-4D97-AF65-F5344CB8AC3E}">
        <p14:creationId xmlns:p14="http://schemas.microsoft.com/office/powerpoint/2010/main" val="1624331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6B29933-D438-9011-BD87-FB7AA5222AD5}"/>
              </a:ext>
            </a:extLst>
          </p:cNvPr>
          <p:cNvSpPr txBox="1">
            <a:spLocks/>
          </p:cNvSpPr>
          <p:nvPr/>
        </p:nvSpPr>
        <p:spPr>
          <a:xfrm>
            <a:off x="873758" y="4159080"/>
            <a:ext cx="10353042" cy="1389769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76BC21"/>
                </a:solidFill>
                <a:latin typeface="Helvetica Neue"/>
              </a:rPr>
              <a:t>Muhammad </a:t>
            </a:r>
            <a:r>
              <a:rPr lang="en-US" sz="1400" b="1" dirty="0" err="1">
                <a:solidFill>
                  <a:srgbClr val="76BC21"/>
                </a:solidFill>
                <a:latin typeface="Helvetica Neue"/>
              </a:rPr>
              <a:t>Kausar</a:t>
            </a:r>
            <a:r>
              <a:rPr lang="en-US" sz="1400" b="1" dirty="0">
                <a:solidFill>
                  <a:srgbClr val="76BC21"/>
                </a:solidFill>
                <a:latin typeface="Helvetica Neue"/>
              </a:rPr>
              <a:t> |</a:t>
            </a:r>
            <a:r>
              <a:rPr lang="ru-RU" sz="1400" b="1" dirty="0">
                <a:solidFill>
                  <a:srgbClr val="76BC21"/>
                </a:solidFill>
                <a:latin typeface="Helvetica Neue"/>
              </a:rPr>
              <a:t> Менеджер по маркетингу</a:t>
            </a:r>
            <a:endParaRPr lang="en-US" sz="1400" b="1" dirty="0">
              <a:solidFill>
                <a:srgbClr val="0D3A5D"/>
              </a:solidFill>
              <a:latin typeface="Helvetica Neue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Ориентированный на услуги менеджер с 17-летним опытом работы в области логистики, доставки и экспедирования с особым вниманием к направлениям СНГ, то есть Казахстану, Узбекистану, Таджикистану, Кыргызстану, Туркменистану, а также регионам Кавказа (Азербайджан/Грузия/Армения), портам Каспийского моря и России.</a:t>
            </a:r>
            <a:endParaRPr lang="en-US" sz="1400" b="1" dirty="0">
              <a:solidFill>
                <a:srgbClr val="0D3A5D"/>
              </a:solidFill>
              <a:latin typeface="Helvetica Neue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0D3A5D"/>
              </a:solidFill>
              <a:latin typeface="Helvetica Neue" panose="02000503000000020004" pitchFamily="50"/>
              <a:ea typeface="Helvetica Neue" panose="02000503000000020004" pitchFamily="50"/>
              <a:cs typeface="Helvetica Neue" panose="02000503000000020004" pitchFamily="50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A91ADD45-CAAD-3B1B-D7D6-B655234A2F3D}"/>
              </a:ext>
            </a:extLst>
          </p:cNvPr>
          <p:cNvSpPr txBox="1">
            <a:spLocks/>
          </p:cNvSpPr>
          <p:nvPr/>
        </p:nvSpPr>
        <p:spPr>
          <a:xfrm>
            <a:off x="873758" y="920364"/>
            <a:ext cx="10353042" cy="3154485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Основанная в 2002 году в Дубае, Объединенные Арабские Эмираты, занимающаяся морскими перевозками, экспедированием и международными перевозками в/из Дубая по всему миру. У нас обширная сеть партнерских отношений с различными ведущими игроками в сфере морских перевозок и международных грузоперевозок, предлагающих услуги по всему миру. Используя наш международный опыт и все инновации в перевозке грузов, мы обеспечиваем высокое качество обслуживания во время всех услуг по перевозке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грузов.Отличительной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особенностью компании является индивидуальный подход к каждому клиенту при построении оптимизации логистики с учетом трафика, в том числе времени и стоимости доставки. Наша компания специализируется на доставке грузов в отдаленные уголки республик России, Ближнего Востока, Дальнего Востока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Китая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, Пакистана, Индии, СНГ (Казахстан, Узбекистан, Туркменистан, Киргизия, Таджикистан) и Афганистана и не только.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Деятельность</a:t>
            </a:r>
            <a:r>
              <a:rPr lang="en-US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 	</a:t>
            </a: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Доставка, логистика и международные перевозки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Цель визита </a:t>
            </a:r>
            <a:r>
              <a:rPr lang="en-US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 	</a:t>
            </a: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Встреча с потенциальными партнерами</a:t>
            </a:r>
            <a:endParaRPr lang="en-US" sz="1400" b="1" dirty="0">
              <a:solidFill>
                <a:srgbClr val="76BC21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76BC21"/>
              </a:solidFill>
              <a:latin typeface="Helvetica Neue" panose="02000503000000020004" pitchFamily="50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Website: </a:t>
            </a:r>
            <a:r>
              <a:rPr lang="en-US" sz="1400" dirty="0">
                <a:hlinkClick r:id="rId2"/>
              </a:rPr>
              <a:t>www.ishtazan.net</a:t>
            </a:r>
            <a:r>
              <a:rPr lang="en-US" sz="1400" dirty="0"/>
              <a:t> </a:t>
            </a:r>
            <a:endParaRPr lang="en-US" sz="1400" dirty="0">
              <a:solidFill>
                <a:srgbClr val="0D3A5D"/>
              </a:solidFill>
              <a:highlight>
                <a:srgbClr val="FFFF00"/>
              </a:highlight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BB878D3-5495-5191-5520-62A0860B6678}"/>
              </a:ext>
            </a:extLst>
          </p:cNvPr>
          <p:cNvSpPr txBox="1">
            <a:spLocks/>
          </p:cNvSpPr>
          <p:nvPr/>
        </p:nvSpPr>
        <p:spPr>
          <a:xfrm>
            <a:off x="873758" y="113122"/>
            <a:ext cx="3797096" cy="707913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100" b="1" dirty="0">
                <a:solidFill>
                  <a:srgbClr val="76BC21"/>
                </a:solidFill>
                <a:latin typeface="Helvetica Neue"/>
              </a:rPr>
              <a:t>23. Sea Transit Shipping LLC</a:t>
            </a:r>
          </a:p>
        </p:txBody>
      </p:sp>
    </p:spTree>
    <p:extLst>
      <p:ext uri="{BB962C8B-B14F-4D97-AF65-F5344CB8AC3E}">
        <p14:creationId xmlns:p14="http://schemas.microsoft.com/office/powerpoint/2010/main" val="3583900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6B29933-D438-9011-BD87-FB7AA5222AD5}"/>
              </a:ext>
            </a:extLst>
          </p:cNvPr>
          <p:cNvSpPr txBox="1">
            <a:spLocks/>
          </p:cNvSpPr>
          <p:nvPr/>
        </p:nvSpPr>
        <p:spPr>
          <a:xfrm>
            <a:off x="873758" y="2878042"/>
            <a:ext cx="10353042" cy="2389345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76BC21"/>
                </a:solidFill>
                <a:latin typeface="Helvetica Neue"/>
              </a:rPr>
              <a:t>Mohamed </a:t>
            </a:r>
            <a:r>
              <a:rPr lang="en-US" sz="1400" b="1" dirty="0" err="1">
                <a:solidFill>
                  <a:srgbClr val="76BC21"/>
                </a:solidFill>
                <a:latin typeface="Helvetica Neue"/>
              </a:rPr>
              <a:t>Jassim</a:t>
            </a:r>
            <a:r>
              <a:rPr lang="en-US" sz="1400" b="1" dirty="0">
                <a:solidFill>
                  <a:srgbClr val="76BC21"/>
                </a:solidFill>
                <a:latin typeface="Helvetica Neue"/>
              </a:rPr>
              <a:t> Al </a:t>
            </a:r>
            <a:r>
              <a:rPr lang="en-US" sz="1400" b="1" dirty="0" err="1">
                <a:solidFill>
                  <a:srgbClr val="76BC21"/>
                </a:solidFill>
                <a:latin typeface="Helvetica Neue"/>
              </a:rPr>
              <a:t>Rais</a:t>
            </a:r>
            <a:r>
              <a:rPr lang="en-US" sz="1400" b="1" dirty="0">
                <a:solidFill>
                  <a:srgbClr val="76BC21"/>
                </a:solidFill>
                <a:latin typeface="Helvetica Neue"/>
              </a:rPr>
              <a:t> | </a:t>
            </a:r>
            <a:r>
              <a:rPr lang="ru-RU" sz="1400" b="1" dirty="0">
                <a:solidFill>
                  <a:srgbClr val="0D3A5D"/>
                </a:solidFill>
                <a:latin typeface="Helvetica Neue"/>
              </a:rPr>
              <a:t>Заместитель управляющего директора</a:t>
            </a:r>
            <a:endParaRPr lang="en-US" sz="1400" b="1" dirty="0">
              <a:solidFill>
                <a:srgbClr val="0D3A5D"/>
              </a:solidFill>
              <a:latin typeface="Helvetica Neue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>
              <a:solidFill>
                <a:srgbClr val="0D3A5D"/>
              </a:solidFill>
              <a:latin typeface="Helvetica Neue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Мохамед </a:t>
            </a:r>
            <a:r>
              <a:rPr lang="ru-RU" sz="1400" dirty="0" err="1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Джассим</a:t>
            </a:r>
            <a:r>
              <a:rPr lang="ru-RU" sz="1400" dirty="0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 Аль-Раис — молодой динамичный </a:t>
            </a:r>
            <a:r>
              <a:rPr lang="ru-RU" sz="1400" dirty="0" err="1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эмиратец</a:t>
            </a:r>
            <a:r>
              <a:rPr lang="ru-RU" sz="1400" dirty="0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, окончивший Американский университет в Шардже в 2006 году. Его первое знакомство с группой компаний «Аль-Раис» состоялось в 2002 году в рамках Программы развития менеджмента, а затем, в 2008 году, он получил руководящую должность. в Al </a:t>
            </a:r>
            <a:r>
              <a:rPr lang="ru-RU" sz="1400" dirty="0" err="1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Rais</a:t>
            </a:r>
            <a:r>
              <a:rPr lang="ru-RU" sz="1400" dirty="0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 </a:t>
            </a:r>
            <a:r>
              <a:rPr lang="ru-RU" sz="1400" dirty="0" err="1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Holidays</a:t>
            </a:r>
            <a:r>
              <a:rPr lang="ru-RU" sz="1400" dirty="0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, Al </a:t>
            </a:r>
            <a:r>
              <a:rPr lang="ru-RU" sz="1400" dirty="0" err="1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Rais</a:t>
            </a:r>
            <a:r>
              <a:rPr lang="ru-RU" sz="1400" dirty="0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 Online Services и Al </a:t>
            </a:r>
            <a:r>
              <a:rPr lang="ru-RU" sz="1400" dirty="0" err="1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Rais</a:t>
            </a:r>
            <a:r>
              <a:rPr lang="ru-RU" sz="1400" dirty="0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 </a:t>
            </a:r>
            <a:r>
              <a:rPr lang="ru-RU" sz="1400" dirty="0" err="1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Rent</a:t>
            </a:r>
            <a:r>
              <a:rPr lang="ru-RU" sz="1400" dirty="0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 - A - Car Company. Г-н Аль Раис в настоящее время является заместителем управляющего директора агентства Al </a:t>
            </a:r>
            <a:r>
              <a:rPr lang="ru-RU" sz="1400" dirty="0" err="1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Rais</a:t>
            </a:r>
            <a:r>
              <a:rPr lang="ru-RU" sz="1400" dirty="0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 Travel &amp; Shipping (Al </a:t>
            </a:r>
            <a:r>
              <a:rPr lang="ru-RU" sz="1400" dirty="0" err="1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Rais</a:t>
            </a:r>
            <a:r>
              <a:rPr lang="ru-RU" sz="1400" dirty="0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 Group) и возглавляет Стратегическое направление и План роста Организации. Г-н Аль Раис управляет бизнесом туристических групп в течение последних пятнадцати лет. Его стремления поистине глобальны, и он стремится сделать группу компаний Al </a:t>
            </a:r>
            <a:r>
              <a:rPr lang="ru-RU" sz="1400" dirty="0" err="1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Rais</a:t>
            </a:r>
            <a:r>
              <a:rPr lang="ru-RU" sz="1400" dirty="0">
                <a:solidFill>
                  <a:srgbClr val="0D3A5D"/>
                </a:solidFill>
                <a:latin typeface="Helvetica Neue" panose="02000503000000020004" pitchFamily="50"/>
                <a:ea typeface="Helvetica Neue" panose="02000503000000020004" pitchFamily="50"/>
                <a:cs typeface="Helvetica Neue" panose="02000503000000020004" pitchFamily="50"/>
              </a:rPr>
              <a:t> лидером рынка в ОАЭ. Г-н Аль-Раис является почетным председателем группы туристических и турагентов Дубая (DTTAG) с февраля 2022 года. Г-н Аль-Раис также активно участвует в Департаменте туризма и коммерческого маркетинга (DTCM).</a:t>
            </a:r>
            <a:endParaRPr lang="en-US" sz="1400" dirty="0">
              <a:solidFill>
                <a:srgbClr val="0D3A5D"/>
              </a:solidFill>
              <a:latin typeface="Helvetica Neue" panose="02000503000000020004" pitchFamily="50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0D3A5D"/>
              </a:solidFill>
              <a:latin typeface="Helvetica Neue" panose="02000503000000020004" pitchFamily="50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0D3A5D"/>
              </a:solidFill>
              <a:latin typeface="Helvetica Neue" panose="02000503000000020004" pitchFamily="50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0D3A5D"/>
              </a:solidFill>
              <a:latin typeface="Helvetica Neue" panose="02000503000000020004" pitchFamily="50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0D3A5D"/>
              </a:solidFill>
              <a:latin typeface="Helvetica Neue" panose="02000503000000020004" pitchFamily="50"/>
              <a:ea typeface="Helvetica Neue" panose="02000503000000020004" pitchFamily="50"/>
              <a:cs typeface="Helvetica Neue" panose="02000503000000020004" pitchFamily="50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A91ADD45-CAAD-3B1B-D7D6-B655234A2F3D}"/>
              </a:ext>
            </a:extLst>
          </p:cNvPr>
          <p:cNvSpPr txBox="1">
            <a:spLocks/>
          </p:cNvSpPr>
          <p:nvPr/>
        </p:nvSpPr>
        <p:spPr>
          <a:xfrm>
            <a:off x="873758" y="920366"/>
            <a:ext cx="10353042" cy="1858345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Основана в 1977 году. Предлагает экономичные и инновационные решения для путешествий. Базируется в ОАЭ со штаб-квартирой в Дубае и филиалами в 32 местах. Группа расширилась с момента своего основания в 1977 году и превратилась в крупный туристический конгломерат с диверсифицированной деятельностью и прочно закрепилась в секторах представительств авиакомпаний, путешествий, отдыха и грузоперевозок.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Деятельность</a:t>
            </a:r>
            <a:r>
              <a:rPr lang="en-US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 	</a:t>
            </a: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Путешествие и туризм</a:t>
            </a:r>
            <a:endParaRPr lang="en-US" sz="1400" b="1" dirty="0">
              <a:solidFill>
                <a:srgbClr val="0D3A5D"/>
              </a:solidFill>
              <a:latin typeface="Helvetica Neue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Цель визита</a:t>
            </a:r>
            <a:r>
              <a:rPr lang="en-US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 	</a:t>
            </a: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Партнерство с международными перевозчиками / советы по туризму / выездные </a:t>
            </a:r>
            <a:endParaRPr lang="en-US" sz="1400" b="1" dirty="0">
              <a:solidFill>
                <a:srgbClr val="76BC21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                                    </a:t>
            </a: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туроператоры и турагентства</a:t>
            </a:r>
            <a:endParaRPr lang="en-US" sz="1400" b="1" dirty="0">
              <a:solidFill>
                <a:srgbClr val="76BC21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>
              <a:solidFill>
                <a:srgbClr val="76BC21"/>
              </a:solidFill>
              <a:highlight>
                <a:srgbClr val="FFFF00"/>
              </a:highlight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76BC21"/>
              </a:solidFill>
              <a:highlight>
                <a:srgbClr val="FFFF00"/>
              </a:highlight>
              <a:latin typeface="Helvetica Neue" panose="02000503000000020004" pitchFamily="50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Website: </a:t>
            </a: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  <a:hlinkClick r:id="rId2"/>
              </a:rPr>
              <a:t>www.alrais.com </a:t>
            </a:r>
            <a:endParaRPr lang="en-US" sz="1400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BB878D3-5495-5191-5520-62A0860B6678}"/>
              </a:ext>
            </a:extLst>
          </p:cNvPr>
          <p:cNvSpPr txBox="1">
            <a:spLocks/>
          </p:cNvSpPr>
          <p:nvPr/>
        </p:nvSpPr>
        <p:spPr>
          <a:xfrm>
            <a:off x="873757" y="64883"/>
            <a:ext cx="4187129" cy="698487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100" b="1" dirty="0">
                <a:solidFill>
                  <a:srgbClr val="76BC21"/>
                </a:solidFill>
                <a:latin typeface="Helvetica Neue"/>
              </a:rPr>
              <a:t>2</a:t>
            </a:r>
            <a:r>
              <a:rPr lang="ru-RU" sz="2100" b="1" dirty="0">
                <a:solidFill>
                  <a:srgbClr val="76BC21"/>
                </a:solidFill>
                <a:latin typeface="Helvetica Neue"/>
              </a:rPr>
              <a:t>4</a:t>
            </a:r>
            <a:r>
              <a:rPr lang="en-US" sz="2100" b="1" dirty="0">
                <a:solidFill>
                  <a:srgbClr val="76BC21"/>
                </a:solidFill>
                <a:latin typeface="Helvetica Neue"/>
              </a:rPr>
              <a:t>. Al </a:t>
            </a:r>
            <a:r>
              <a:rPr lang="en-US" sz="2100" b="1" dirty="0" err="1">
                <a:solidFill>
                  <a:srgbClr val="76BC21"/>
                </a:solidFill>
                <a:latin typeface="Helvetica Neue"/>
              </a:rPr>
              <a:t>Rais</a:t>
            </a:r>
            <a:r>
              <a:rPr lang="en-US" sz="2100" b="1" dirty="0">
                <a:solidFill>
                  <a:srgbClr val="76BC21"/>
                </a:solidFill>
                <a:latin typeface="Helvetica Neue"/>
              </a:rPr>
              <a:t> Travel</a:t>
            </a:r>
            <a:r>
              <a:rPr lang="ru-RU" sz="2100" b="1" dirty="0">
                <a:solidFill>
                  <a:srgbClr val="76BC21"/>
                </a:solidFill>
                <a:latin typeface="Helvetica Neue"/>
              </a:rPr>
              <a:t> </a:t>
            </a:r>
            <a:r>
              <a:rPr lang="en-US" sz="2100" b="1" dirty="0">
                <a:solidFill>
                  <a:srgbClr val="76BC21"/>
                </a:solidFill>
                <a:latin typeface="Helvetica Neue"/>
              </a:rPr>
              <a:t>&amp; Shipping Agencies LLC</a:t>
            </a:r>
          </a:p>
        </p:txBody>
      </p:sp>
    </p:spTree>
    <p:extLst>
      <p:ext uri="{BB962C8B-B14F-4D97-AF65-F5344CB8AC3E}">
        <p14:creationId xmlns:p14="http://schemas.microsoft.com/office/powerpoint/2010/main" val="401921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6B29933-D438-9011-BD87-FB7AA5222AD5}"/>
              </a:ext>
            </a:extLst>
          </p:cNvPr>
          <p:cNvSpPr txBox="1">
            <a:spLocks/>
          </p:cNvSpPr>
          <p:nvPr/>
        </p:nvSpPr>
        <p:spPr>
          <a:xfrm>
            <a:off x="873758" y="3520194"/>
            <a:ext cx="10353042" cy="302988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76BC21"/>
                </a:solidFill>
                <a:latin typeface="Helvetica Neue"/>
              </a:rPr>
              <a:t>Noor Rahman </a:t>
            </a:r>
            <a:r>
              <a:rPr lang="en-US" sz="1400" b="1" dirty="0" err="1">
                <a:solidFill>
                  <a:srgbClr val="76BC21"/>
                </a:solidFill>
                <a:latin typeface="Helvetica Neue"/>
              </a:rPr>
              <a:t>Liwal</a:t>
            </a:r>
            <a:r>
              <a:rPr lang="en-US" sz="1400" b="1" dirty="0">
                <a:solidFill>
                  <a:srgbClr val="76BC21"/>
                </a:solidFill>
                <a:latin typeface="Helvetica Neue"/>
              </a:rPr>
              <a:t> | </a:t>
            </a:r>
            <a:r>
              <a:rPr lang="ru-RU" sz="1400" b="1" dirty="0">
                <a:solidFill>
                  <a:srgbClr val="0D3A5D"/>
                </a:solidFill>
                <a:latin typeface="Helvetica Neue"/>
              </a:rPr>
              <a:t>Председатель</a:t>
            </a:r>
            <a:endParaRPr lang="en-US" sz="1400" b="1" dirty="0">
              <a:solidFill>
                <a:srgbClr val="0D3A5D"/>
              </a:solidFill>
              <a:latin typeface="Helvetica Neue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2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Афганский предприниматель, разработчик программного обеспечения, консультант и системный интегратор. Разработал компьютеры и комплектующие для компьютеров под брендом </a:t>
            </a:r>
            <a:r>
              <a:rPr lang="ru-RU" sz="12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Liwal</a:t>
            </a:r>
            <a:r>
              <a:rPr lang="ru-RU" sz="12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. В 2012 году компания заняла позицию </a:t>
            </a:r>
            <a:r>
              <a:rPr lang="ru-RU" sz="12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Euro</a:t>
            </a:r>
            <a:r>
              <a:rPr lang="ru-RU" sz="12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 50 лидеров в цифровом Медиа за разработку спутниковой платформы DTH, решений для автоматизации </a:t>
            </a:r>
            <a:r>
              <a:rPr lang="ru-RU" sz="12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безленточного</a:t>
            </a:r>
            <a:r>
              <a:rPr lang="ru-RU" sz="12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 телевидения, системы автоматизации телевидения, оборудования и услуг для спутникового вещания. Удостоенный наград компьютерный программист, разрабатывающий многоязычное программное обеспечение, уделяя особое внимание основной отрасли местных языков, начал с разработки индивидуальных решений в приложении базы данных, перешел к включению и локализации программного обеспечения, разработал пушту, фарси и урду для DOS, поддержки Windows, Linux и разработал шрифты </a:t>
            </a:r>
            <a:r>
              <a:rPr lang="ru-RU" sz="12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Asiatype</a:t>
            </a:r>
            <a:r>
              <a:rPr lang="ru-RU" sz="12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™, специализирующейся на арабском языке и языках с расширенным арабским шрифтом. Последний проект </a:t>
            </a:r>
            <a:r>
              <a:rPr lang="ru-RU" sz="12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Mahasib</a:t>
            </a:r>
            <a:r>
              <a:rPr lang="ru-RU" sz="12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 — это облачная, мобильная и </a:t>
            </a:r>
            <a:r>
              <a:rPr lang="ru-RU" sz="12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блокчейн</a:t>
            </a:r>
            <a:r>
              <a:rPr lang="ru-RU" sz="12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-платформа ERP, CMS и CRM. Изобретатель отмеченной наградами цифровой школы </a:t>
            </a:r>
            <a:r>
              <a:rPr lang="ru-RU" sz="12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Liwal</a:t>
            </a:r>
            <a:r>
              <a:rPr lang="ru-RU" sz="12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, транслируемой по пушту, бесплатного образования для миллионов с миссией «обучать всех и каждого» и бесплатного цифрового университета </a:t>
            </a:r>
            <a:r>
              <a:rPr lang="ru-RU" sz="12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Liwal</a:t>
            </a:r>
            <a:r>
              <a:rPr lang="ru-RU" sz="12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.    </a:t>
            </a:r>
            <a:endParaRPr lang="en-US" sz="1200" dirty="0">
              <a:solidFill>
                <a:srgbClr val="0D3A5D"/>
              </a:solidFill>
              <a:latin typeface="Helvetica Neue"/>
              <a:ea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400" dirty="0">
                <a:solidFill>
                  <a:srgbClr val="002060"/>
                </a:solidFill>
                <a:latin typeface="Helvetica Neue"/>
              </a:rPr>
              <a:t>Сопровождающее лицо</a:t>
            </a:r>
            <a:r>
              <a:rPr lang="en-US" sz="1400" dirty="0">
                <a:solidFill>
                  <a:srgbClr val="002060"/>
                </a:solidFill>
                <a:latin typeface="Helvetica Neue"/>
              </a:rPr>
              <a:t>: </a:t>
            </a:r>
            <a:r>
              <a:rPr lang="en-US" sz="1400" b="1" dirty="0">
                <a:solidFill>
                  <a:srgbClr val="76BC21"/>
                </a:solidFill>
                <a:latin typeface="Helvetica Neue"/>
              </a:rPr>
              <a:t>Eng. Khushal Khan </a:t>
            </a:r>
            <a:r>
              <a:rPr lang="en-US" sz="1400" b="1" dirty="0" err="1">
                <a:solidFill>
                  <a:srgbClr val="76BC21"/>
                </a:solidFill>
                <a:latin typeface="Helvetica Neue"/>
              </a:rPr>
              <a:t>Liwal</a:t>
            </a:r>
            <a:r>
              <a:rPr lang="en-US" sz="1400" b="1" dirty="0">
                <a:solidFill>
                  <a:srgbClr val="76BC21"/>
                </a:solidFill>
                <a:latin typeface="Helvetica Neue"/>
              </a:rPr>
              <a:t> | </a:t>
            </a: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Менеджер</a:t>
            </a:r>
            <a:endParaRPr lang="en-US" sz="1400" b="1" dirty="0">
              <a:solidFill>
                <a:srgbClr val="0D3A5D"/>
              </a:solidFill>
              <a:latin typeface="Helvetica Neue"/>
              <a:ea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0D3A5D"/>
              </a:solidFill>
              <a:latin typeface="Helvetica Neue" panose="02000503000000020004" pitchFamily="50"/>
              <a:ea typeface="Helvetica Neue" panose="02000503000000020004" pitchFamily="50"/>
              <a:cs typeface="Helvetica Neue" panose="02000503000000020004" pitchFamily="50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A91ADD45-CAAD-3B1B-D7D6-B655234A2F3D}"/>
              </a:ext>
            </a:extLst>
          </p:cNvPr>
          <p:cNvSpPr txBox="1">
            <a:spLocks/>
          </p:cNvSpPr>
          <p:nvPr/>
        </p:nvSpPr>
        <p:spPr>
          <a:xfrm>
            <a:off x="873758" y="920366"/>
            <a:ext cx="10353042" cy="2322943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Компания </a:t>
            </a:r>
            <a:r>
              <a:rPr lang="en-US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Liwal</a:t>
            </a: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в ОАЭ является частью группы </a:t>
            </a:r>
            <a:r>
              <a:rPr lang="en-US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Liwal</a:t>
            </a: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 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основанной в </a:t>
            </a: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1992, 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которая объединяет более 8 действующих компаний в области медиа, коммуникаций, информационных технологий</a:t>
            </a: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, 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продуктов питания, потребительских товаров,</a:t>
            </a: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систем орошения, Финансовых технологий,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EdTech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, электронного здравоохранения, горной добычи, товаров общественного и собственного развития.</a:t>
            </a: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Группа представлена в трех странах Афганистан, ОАЭ и Малайзия. </a:t>
            </a: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Ее компании экспортируют / импортируют товары и предоставляют услуги другим странам через представительства, работающие в каждой стране дополняют и поддерживают групповые инициативы. В ОАЭ эти компании работают с 2006 года. </a:t>
            </a:r>
            <a:endParaRPr lang="en-US" sz="1400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Деятельность</a:t>
            </a:r>
            <a:r>
              <a:rPr lang="en-US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 	B2B/B2C </a:t>
            </a: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Платформа электронной коммерции для телекоммуникаций, информационных технологий, майнинга, трейдинга</a:t>
            </a:r>
            <a:endParaRPr lang="en-US" sz="1400" b="1" dirty="0">
              <a:solidFill>
                <a:srgbClr val="0D3A5D"/>
              </a:solidFill>
              <a:latin typeface="Helvetica Neue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Цель визита</a:t>
            </a:r>
            <a:r>
              <a:rPr lang="en-US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 	</a:t>
            </a: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Поиск поставщиков для использования их платформы электронной коммерции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>
              <a:solidFill>
                <a:srgbClr val="76BC21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Website: </a:t>
            </a: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  <a:hlinkClick r:id="rId2"/>
              </a:rPr>
              <a:t>https://htay.liwal.com/ </a:t>
            </a:r>
            <a:endParaRPr lang="ru-RU" sz="1400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BB878D3-5495-5191-5520-62A0860B6678}"/>
              </a:ext>
            </a:extLst>
          </p:cNvPr>
          <p:cNvSpPr txBox="1">
            <a:spLocks/>
          </p:cNvSpPr>
          <p:nvPr/>
        </p:nvSpPr>
        <p:spPr>
          <a:xfrm>
            <a:off x="873758" y="160256"/>
            <a:ext cx="2586134" cy="660779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100" b="1" dirty="0">
                <a:solidFill>
                  <a:srgbClr val="76BC21"/>
                </a:solidFill>
                <a:latin typeface="Helvetica Neue"/>
              </a:rPr>
              <a:t>2</a:t>
            </a:r>
            <a:r>
              <a:rPr lang="en-US" sz="2100" b="1" dirty="0">
                <a:solidFill>
                  <a:srgbClr val="76BC21"/>
                </a:solidFill>
                <a:latin typeface="Helvetica Neue"/>
              </a:rPr>
              <a:t>. </a:t>
            </a:r>
            <a:r>
              <a:rPr lang="en-US" sz="2100" b="1" dirty="0" err="1">
                <a:solidFill>
                  <a:srgbClr val="76BC21"/>
                </a:solidFill>
                <a:latin typeface="Helvetica Neue"/>
              </a:rPr>
              <a:t>Liwal</a:t>
            </a:r>
            <a:r>
              <a:rPr lang="en-US" sz="2100" b="1" dirty="0">
                <a:solidFill>
                  <a:srgbClr val="76BC21"/>
                </a:solidFill>
                <a:latin typeface="Helvetica Neue"/>
              </a:rPr>
              <a:t> Portal Co</a:t>
            </a:r>
          </a:p>
        </p:txBody>
      </p:sp>
    </p:spTree>
    <p:extLst>
      <p:ext uri="{BB962C8B-B14F-4D97-AF65-F5344CB8AC3E}">
        <p14:creationId xmlns:p14="http://schemas.microsoft.com/office/powerpoint/2010/main" val="171174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6B29933-D438-9011-BD87-FB7AA5222AD5}"/>
              </a:ext>
            </a:extLst>
          </p:cNvPr>
          <p:cNvSpPr txBox="1">
            <a:spLocks/>
          </p:cNvSpPr>
          <p:nvPr/>
        </p:nvSpPr>
        <p:spPr>
          <a:xfrm>
            <a:off x="873758" y="4173065"/>
            <a:ext cx="10388410" cy="1519683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76BC21"/>
                </a:solidFill>
                <a:latin typeface="Helvetica Neue"/>
              </a:rPr>
              <a:t>Muhammad </a:t>
            </a:r>
            <a:r>
              <a:rPr lang="en-US" sz="1400" b="1" dirty="0" err="1">
                <a:solidFill>
                  <a:srgbClr val="76BC21"/>
                </a:solidFill>
                <a:latin typeface="Helvetica Neue"/>
              </a:rPr>
              <a:t>Arif</a:t>
            </a:r>
            <a:r>
              <a:rPr lang="en-US" sz="1400" b="1" dirty="0">
                <a:solidFill>
                  <a:srgbClr val="76BC21"/>
                </a:solidFill>
                <a:latin typeface="Helvetica Neue"/>
              </a:rPr>
              <a:t> </a:t>
            </a:r>
            <a:r>
              <a:rPr lang="en-US" sz="1400" b="1" dirty="0" err="1">
                <a:solidFill>
                  <a:srgbClr val="76BC21"/>
                </a:solidFill>
                <a:latin typeface="Helvetica Neue"/>
              </a:rPr>
              <a:t>Chara</a:t>
            </a:r>
            <a:r>
              <a:rPr lang="en-US" sz="1400" b="1" dirty="0">
                <a:solidFill>
                  <a:srgbClr val="76BC21"/>
                </a:solidFill>
                <a:latin typeface="Helvetica Neue"/>
              </a:rPr>
              <a:t> | </a:t>
            </a:r>
            <a:r>
              <a:rPr lang="ru-RU" sz="1400" b="1" dirty="0">
                <a:solidFill>
                  <a:srgbClr val="0D3A5D"/>
                </a:solidFill>
                <a:latin typeface="Helvetica Neue"/>
              </a:rPr>
              <a:t>Директор</a:t>
            </a:r>
            <a:endParaRPr lang="en-US" sz="1400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2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Я начал свой бизнес по производству товаров для дома в 1990 году. Я запустил свой собственный бренд «Терминатор» в 2000 году. Он стал широко известен. Наши 2500 продуктов экспортируются в 35 стран через сеть дистрибьюторов/дилеров и гипермаркетов. Мы представлены в крупных гипермаркетах и ​​магазинах DIY в регионе MENA. Бренд «Терминатор» находится на пути к тому, чтобы стать международным брендом. В 2018 году мы открыли филиал в Кении. Правительство Дубая наградило нашу компанию «Безопасным и лучшим продавцом электротехнической продукции» в ОАЭ. Мы дважды были удостоены звания «Лучший импортер» Гонконгского торгового совета в 2014 и 2017 годах.</a:t>
            </a:r>
            <a:endParaRPr lang="en-US" sz="1200" b="1" dirty="0">
              <a:solidFill>
                <a:srgbClr val="0D3A5D"/>
              </a:solidFill>
              <a:latin typeface="Helvetica Neue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A91ADD45-CAAD-3B1B-D7D6-B655234A2F3D}"/>
              </a:ext>
            </a:extLst>
          </p:cNvPr>
          <p:cNvSpPr txBox="1">
            <a:spLocks/>
          </p:cNvSpPr>
          <p:nvPr/>
        </p:nvSpPr>
        <p:spPr>
          <a:xfrm>
            <a:off x="873758" y="895725"/>
            <a:ext cx="10388410" cy="3277340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Компания была основана в 1990 году и занимается производством широкого спектра электронных продуктов. Все началось с одного девиза «уделять полное и быстрое внимание каждому клиенту». Наша сеть постоянно стремится установить новые стандарты быстрой доставки и обслуживания клиентов. Сегодня наш сервис в разных странах помогает клиентам, как отечественным, так и коммерческим, выбирать из широкого спектра продуктов для различных областей применения. Благодаря качеству продукции и более быстрому обслуживанию у него минимальное количество жалоб клиентов и самая высокая удовлетворенность клиентов. Наша компания имеет деловые отношения с некоторыми из самых крупных торговых точек в ОАЭ и странах Персидского залива.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Бренд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Terminator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был запущен в 2000 году и стал известным брендом на Ближнем Востоке. Более 2500 продуктов под этим брендом продаются в 35 странах и обеспечивают лучшее соотношение цены и качества, чем любой другой бренд в регионе. Сертификаты нашей продукции: ECAS | САСО | ГМАРК | ЦБ | КОК для африканских стран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0D3A5D"/>
              </a:solidFill>
              <a:latin typeface="Helvetica Neue" panose="02000503000000020004" pitchFamily="50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Деятельность</a:t>
            </a:r>
            <a:r>
              <a:rPr lang="en-US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 	</a:t>
            </a: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Производство электрических приборов</a:t>
            </a:r>
            <a:endParaRPr lang="en-US" sz="1400" b="1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err="1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Цельвизита</a:t>
            </a:r>
            <a:r>
              <a:rPr lang="en-US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 	</a:t>
            </a: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Поиск дистрибьюторов электроники и гипермаркеты</a:t>
            </a:r>
            <a:endParaRPr lang="en-US" sz="1200" b="1" dirty="0">
              <a:solidFill>
                <a:srgbClr val="76BC21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Website: </a:t>
            </a: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  <a:hlinkClick r:id="rId2"/>
              </a:rPr>
              <a:t>www.terminator.ae</a:t>
            </a:r>
            <a:endParaRPr lang="en-US" sz="1400" dirty="0">
              <a:solidFill>
                <a:srgbClr val="0D3A5D"/>
              </a:solidFill>
              <a:latin typeface="Helvetica Neue"/>
              <a:ea typeface="Helvetica Neue" panose="02000503000000020004" pitchFamily="50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BB878D3-5495-5191-5520-62A0860B6678}"/>
              </a:ext>
            </a:extLst>
          </p:cNvPr>
          <p:cNvSpPr txBox="1">
            <a:spLocks/>
          </p:cNvSpPr>
          <p:nvPr/>
        </p:nvSpPr>
        <p:spPr>
          <a:xfrm>
            <a:off x="873757" y="169683"/>
            <a:ext cx="4538501" cy="592318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100" b="1" dirty="0">
                <a:solidFill>
                  <a:srgbClr val="76BC21"/>
                </a:solidFill>
                <a:latin typeface="Helvetica Neue"/>
              </a:rPr>
              <a:t>3</a:t>
            </a:r>
            <a:r>
              <a:rPr lang="en-US" sz="2100" b="1" dirty="0">
                <a:solidFill>
                  <a:srgbClr val="76BC21"/>
                </a:solidFill>
                <a:latin typeface="Helvetica Neue"/>
              </a:rPr>
              <a:t>. Electric Avenue Trading Co LLC</a:t>
            </a:r>
          </a:p>
        </p:txBody>
      </p:sp>
    </p:spTree>
    <p:extLst>
      <p:ext uri="{BB962C8B-B14F-4D97-AF65-F5344CB8AC3E}">
        <p14:creationId xmlns:p14="http://schemas.microsoft.com/office/powerpoint/2010/main" val="3501450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6B29933-D438-9011-BD87-FB7AA5222AD5}"/>
              </a:ext>
            </a:extLst>
          </p:cNvPr>
          <p:cNvSpPr txBox="1">
            <a:spLocks/>
          </p:cNvSpPr>
          <p:nvPr/>
        </p:nvSpPr>
        <p:spPr>
          <a:xfrm>
            <a:off x="873758" y="5246366"/>
            <a:ext cx="10353042" cy="814616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>
                <a:solidFill>
                  <a:srgbClr val="76BC21"/>
                </a:solidFill>
                <a:latin typeface="Helvetica Neue"/>
              </a:rPr>
              <a:t>Jameel Palekar | </a:t>
            </a:r>
            <a:r>
              <a:rPr lang="en-US" sz="1400" b="1">
                <a:solidFill>
                  <a:srgbClr val="002060"/>
                </a:solidFill>
                <a:latin typeface="Helvetica Neue"/>
              </a:rPr>
              <a:t>General</a:t>
            </a:r>
            <a:r>
              <a:rPr lang="en-US" sz="1400" b="1">
                <a:solidFill>
                  <a:srgbClr val="76BC21"/>
                </a:solidFill>
                <a:latin typeface="Helvetica Neue"/>
              </a:rPr>
              <a:t> </a:t>
            </a:r>
            <a:r>
              <a:rPr lang="en-US" sz="1400" b="1">
                <a:solidFill>
                  <a:srgbClr val="0D3A5D"/>
                </a:solidFill>
                <a:latin typeface="Helvetica Neue"/>
              </a:rPr>
              <a:t>Manager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>
              <a:solidFill>
                <a:srgbClr val="0D3A5D"/>
              </a:solidFill>
              <a:latin typeface="Helvetica Neue" panose="02000503000000020004" pitchFamily="50"/>
              <a:ea typeface="Helvetica Neue" panose="02000503000000020004" pitchFamily="50"/>
              <a:cs typeface="Helvetica Neue" panose="02000503000000020004" pitchFamily="50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A91ADD45-CAAD-3B1B-D7D6-B655234A2F3D}"/>
              </a:ext>
            </a:extLst>
          </p:cNvPr>
          <p:cNvSpPr txBox="1">
            <a:spLocks/>
          </p:cNvSpPr>
          <p:nvPr/>
        </p:nvSpPr>
        <p:spPr>
          <a:xfrm>
            <a:off x="873758" y="920366"/>
            <a:ext cx="10353042" cy="4183479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Levin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Lighting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— это европейский бренд осветительных технологий, единственной целью которого является предложение инновационных, устойчивых решений в области освещения, которые улучшают качество освещения, энергоэффективность и улучшают окружающую среду, в которой вы живете. Наша миссия — предоставлять световые решения для внутреннего и наружного применения, которые не только доступны по цене, но и, благодаря нашим высококачественным разработкам и обширным исследованиям, действительно «освещают вашу жизнь». Наши продукты являются результатом тщательных исследований и разработок и очень строгих измерений качества, ожидаемых от международного бренда, благодаря нашей высококвалифицированной команде. Наш тщательный контроль качества и внимание к деталям на каждом этапе производственного процесса имеют первостепенное значение для нашей приверженности глобальным стандартам. стандарты. Каждый материал, используемый в нашем конечном продукте, проверяется для обеспечения высочайшего качества и технических характеристик. Все наши продукты воплощают в себе наше стремление к комфорту жизни, делая вашу среду более комфортной для жизни. Постоянные инновации являются отличительной чертой бренда LEVIN, и мы стремимся предоставить вам стабильное качество по доступной цене. Поскольку мы несем ответственность за заботу и защиту окружающей среды, в которой мы работаем, мы постоянно ищем новые методы и материалы для предоставления экологически чистых решений, а наша специальная команда по исследованиям и разработкам постоянно стремится к экологически безопасным материалам и повышает нашу конкурентоспособность, предлагая новые продукты, укрепляющие наши позиции на рынке. Мы твердо верим в построение прочных отношений с нашими клиентами на основе честности и инноваций и стремимся предоставить вам осветительную продукцию неизменного качества и по доступной цене, чтобы вы могли привнести настроение, отношение и энергию в свое окружение. Спасибо, и мы с нетерпением ждем вашего постоянного покровительства.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Деятельность </a:t>
            </a:r>
            <a:r>
              <a:rPr lang="en-US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	</a:t>
            </a: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Производители и экспортеры светодиодного освещения | Энергосберегающие электротехнические изделия</a:t>
            </a:r>
            <a:endParaRPr lang="en-US" sz="1400" b="1" dirty="0">
              <a:solidFill>
                <a:srgbClr val="0D3A5D"/>
              </a:solidFill>
              <a:latin typeface="Helvetica Neue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Цель визита</a:t>
            </a:r>
            <a:r>
              <a:rPr lang="en-US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 	</a:t>
            </a: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Поиск партнеров и дистрибьюторов</a:t>
            </a:r>
            <a:endParaRPr lang="en-US" sz="1400" b="1" dirty="0">
              <a:solidFill>
                <a:srgbClr val="76BC21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76BC21"/>
              </a:solidFill>
              <a:latin typeface="Helvetica Neue" panose="02000503000000020004" pitchFamily="50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Website: </a:t>
            </a: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  <a:hlinkClick r:id="rId2"/>
              </a:rPr>
              <a:t>www.levin-light.com</a:t>
            </a:r>
            <a:endParaRPr lang="en-US" sz="1400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BB878D3-5495-5191-5520-62A0860B6678}"/>
              </a:ext>
            </a:extLst>
          </p:cNvPr>
          <p:cNvSpPr txBox="1">
            <a:spLocks/>
          </p:cNvSpPr>
          <p:nvPr/>
        </p:nvSpPr>
        <p:spPr>
          <a:xfrm>
            <a:off x="873758" y="94268"/>
            <a:ext cx="3920664" cy="726767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100" b="1" dirty="0">
                <a:solidFill>
                  <a:srgbClr val="76BC21"/>
                </a:solidFill>
                <a:latin typeface="Helvetica Neue"/>
              </a:rPr>
              <a:t>4</a:t>
            </a:r>
            <a:r>
              <a:rPr lang="en-US" sz="2100" b="1" dirty="0">
                <a:solidFill>
                  <a:srgbClr val="76BC21"/>
                </a:solidFill>
                <a:latin typeface="Helvetica Neue"/>
              </a:rPr>
              <a:t>. </a:t>
            </a:r>
            <a:r>
              <a:rPr lang="en-US" sz="2100" b="1" dirty="0" err="1">
                <a:solidFill>
                  <a:srgbClr val="76BC21"/>
                </a:solidFill>
                <a:latin typeface="Helvetica Neue"/>
              </a:rPr>
              <a:t>Meshakt</a:t>
            </a:r>
            <a:r>
              <a:rPr lang="en-US" sz="2100" b="1" dirty="0">
                <a:solidFill>
                  <a:srgbClr val="76BC21"/>
                </a:solidFill>
                <a:latin typeface="Helvetica Neue"/>
              </a:rPr>
              <a:t> Electricals LLC </a:t>
            </a:r>
          </a:p>
        </p:txBody>
      </p:sp>
    </p:spTree>
    <p:extLst>
      <p:ext uri="{BB962C8B-B14F-4D97-AF65-F5344CB8AC3E}">
        <p14:creationId xmlns:p14="http://schemas.microsoft.com/office/powerpoint/2010/main" val="709670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6B29933-D438-9011-BD87-FB7AA5222AD5}"/>
              </a:ext>
            </a:extLst>
          </p:cNvPr>
          <p:cNvSpPr txBox="1">
            <a:spLocks/>
          </p:cNvSpPr>
          <p:nvPr/>
        </p:nvSpPr>
        <p:spPr>
          <a:xfrm>
            <a:off x="873758" y="3567419"/>
            <a:ext cx="10353042" cy="1793126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76BC21"/>
                </a:solidFill>
                <a:latin typeface="Helvetica Neue"/>
              </a:rPr>
              <a:t>Mohammed </a:t>
            </a:r>
            <a:r>
              <a:rPr lang="en-US" sz="1400" b="1" dirty="0" err="1">
                <a:solidFill>
                  <a:srgbClr val="76BC21"/>
                </a:solidFill>
                <a:latin typeface="Helvetica Neue"/>
              </a:rPr>
              <a:t>Wadiwala</a:t>
            </a:r>
            <a:r>
              <a:rPr lang="en-US" sz="1400" b="1" dirty="0">
                <a:solidFill>
                  <a:srgbClr val="76BC21"/>
                </a:solidFill>
                <a:latin typeface="Helvetica Neue"/>
              </a:rPr>
              <a:t> | </a:t>
            </a:r>
            <a:r>
              <a:rPr lang="ru-RU" sz="1400" b="1" dirty="0">
                <a:solidFill>
                  <a:srgbClr val="0D3A5D"/>
                </a:solidFill>
                <a:latin typeface="Helvetica Neue"/>
              </a:rPr>
              <a:t>Партнер</a:t>
            </a:r>
            <a:endParaRPr lang="en-US" sz="1400" b="1" dirty="0">
              <a:solidFill>
                <a:srgbClr val="0D3A5D"/>
              </a:solidFill>
              <a:latin typeface="Helvetica Neue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Многолетний опыт работы в различных сферах: ИТ, развитие бизнеса, дистрибуция, производство, продажи, финансы, управление недвижимостью и операциями. Запуск новых стартапов, разработка веб-приложений, сайтов электронной коммерции и запуск потребительских товаров, включая брендинг, дизайн, технические характеристики и контроль качества. Работал с ведущими многонациональными компаниями над улучшением их продуктов для конкурентных рынков. Развитая производственная база и созданный выход на рынки сбыта продукции.</a:t>
            </a: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 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>
              <a:solidFill>
                <a:srgbClr val="0D3A5D"/>
              </a:solidFill>
              <a:latin typeface="Helvetica Neue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0D3A5D"/>
              </a:solidFill>
              <a:latin typeface="Helvetica Neue" panose="02000503000000020004" pitchFamily="50"/>
              <a:ea typeface="Helvetica Neue" panose="02000503000000020004" pitchFamily="50"/>
              <a:cs typeface="Helvetica Neue" panose="02000503000000020004" pitchFamily="50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A91ADD45-CAAD-3B1B-D7D6-B655234A2F3D}"/>
              </a:ext>
            </a:extLst>
          </p:cNvPr>
          <p:cNvSpPr txBox="1">
            <a:spLocks/>
          </p:cNvSpPr>
          <p:nvPr/>
        </p:nvSpPr>
        <p:spPr>
          <a:xfrm>
            <a:off x="873758" y="920365"/>
            <a:ext cx="10353042" cy="2308027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Мы являемся частной, ориентированной на сотрудников, самофинансируемой компанией, занимающейся оптовой и розничной продажей электротоваров. У нас есть полный спектр электротоваров для жилых, коммерческих, промышленных, нефтегазовых и электротехнических областей. Наш рыночный сегмент в значительной степени основан на клиентах из числа подрядчиков, трейдеров, промышленных предприятий, коммунальных служб и государственных ведомств. Ассортимент нашей продукции включает в себя обширные категории и бренды, которые производятся со всего мира. Мы инвестируем и сотрудничаем с производственными предприятиями в ОАЭ. и азиатские страны.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Деятельность</a:t>
            </a:r>
            <a:r>
              <a:rPr lang="en-US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 	</a:t>
            </a: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Торговля и дистрибуция электротехнической продукции, водяных насосов, вентиляторов, кабелей, распределительных устройств</a:t>
            </a:r>
            <a:endParaRPr lang="en-US" sz="1400" b="1" dirty="0">
              <a:solidFill>
                <a:srgbClr val="0D3A5D"/>
              </a:solidFill>
              <a:latin typeface="Helvetica Neue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Цель визита</a:t>
            </a:r>
            <a:r>
              <a:rPr lang="en-US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	</a:t>
            </a: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Поиск дистрибьюторов и исследование вариантов для установки</a:t>
            </a:r>
            <a:endParaRPr lang="en-US" sz="1400" b="1" dirty="0">
              <a:solidFill>
                <a:srgbClr val="76BC21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76BC21"/>
              </a:solidFill>
              <a:latin typeface="Helvetica Neue" panose="02000503000000020004" pitchFamily="50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Website: </a:t>
            </a: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  <a:hlinkClick r:id="rId2"/>
              </a:rPr>
              <a:t>www.smsgroup.me</a:t>
            </a: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</a:t>
            </a:r>
            <a:endParaRPr lang="ru-RU" sz="1400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BB878D3-5495-5191-5520-62A0860B6678}"/>
              </a:ext>
            </a:extLst>
          </p:cNvPr>
          <p:cNvSpPr txBox="1">
            <a:spLocks/>
          </p:cNvSpPr>
          <p:nvPr/>
        </p:nvSpPr>
        <p:spPr>
          <a:xfrm>
            <a:off x="873758" y="94268"/>
            <a:ext cx="3861204" cy="726767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100" b="1" dirty="0">
                <a:solidFill>
                  <a:srgbClr val="76BC21"/>
                </a:solidFill>
                <a:latin typeface="Helvetica Neue"/>
              </a:rPr>
              <a:t>5</a:t>
            </a:r>
            <a:r>
              <a:rPr lang="en-US" sz="2100" b="1" dirty="0">
                <a:solidFill>
                  <a:srgbClr val="76BC21"/>
                </a:solidFill>
                <a:latin typeface="Helvetica Neue"/>
              </a:rPr>
              <a:t>. Siddique Mustafa Group</a:t>
            </a:r>
          </a:p>
        </p:txBody>
      </p:sp>
    </p:spTree>
    <p:extLst>
      <p:ext uri="{BB962C8B-B14F-4D97-AF65-F5344CB8AC3E}">
        <p14:creationId xmlns:p14="http://schemas.microsoft.com/office/powerpoint/2010/main" val="923321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6B29933-D438-9011-BD87-FB7AA5222AD5}"/>
              </a:ext>
            </a:extLst>
          </p:cNvPr>
          <p:cNvSpPr txBox="1">
            <a:spLocks/>
          </p:cNvSpPr>
          <p:nvPr/>
        </p:nvSpPr>
        <p:spPr>
          <a:xfrm>
            <a:off x="873758" y="4591432"/>
            <a:ext cx="10353042" cy="779558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Helvetica Neue" panose="02000503000000020004"/>
              </a:rPr>
              <a:t>Дальновидный лидер и опытный банкир с более чем 29-летним опытом работы в банковском, ИТ и семейном бизнесе. Он обладает обширным опытом в области членства в совете директоров, исламского банкинга, оптовых и потребительских банковских услуг, управления рисками, финансов, операций и технологий, продаж и дистрибуции, а также развития бизнеса. Он также обладает глубокими знаниями в области инноваций и тенденций в создании и использовании наборов данных и новых технологий. Входит в состав советов директоров нескольких начинающих компаний, является председателем правления международной школы Star и соучредителем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Helvetica Neue" panose="02000503000000020004"/>
              </a:rPr>
              <a:t>Blink.В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Helvetica Neue" panose="02000503000000020004"/>
              </a:rPr>
              <a:t> настоящее время он является советником председателя группы компаний Al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Helvetica Neue" panose="02000503000000020004"/>
              </a:rPr>
              <a:t>Serkal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Helvetica Neue" panose="02000503000000020004"/>
              </a:rPr>
              <a:t> и является независимым членом совета директоров. Он консультирует совет директоров по разработке более структурированной модели управления, а также по пересмотру и уточнению структуры группы с целью создания более гибкой, надежной и эффективной организации, которая будет лучше реагировать на будущие возможности для бизнеса. Он также применяет свой опыт в переводе бизнеса на цифровые технологии. Сопровождающий представитель: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Helvetica Neue" panose="02000503000000020004"/>
              </a:rPr>
              <a:t>Абдулрауф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Helvetica Neue" panose="02000503000000020004"/>
              </a:rPr>
              <a:t> Аль-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Helvetica Neue" panose="02000503000000020004"/>
              </a:rPr>
              <a:t>Хусани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Helvetica Neue" panose="02000503000000020004"/>
              </a:rPr>
              <a:t> | руководитель отдела развития бизнеса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Helvetica Neue" panose="02000503000000020004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>
              <a:solidFill>
                <a:srgbClr val="0D3A5D"/>
              </a:solidFill>
              <a:latin typeface="Helvetica Neue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0D3A5D"/>
              </a:solidFill>
              <a:latin typeface="Helvetica Neue" panose="02000503000000020004" pitchFamily="50"/>
              <a:ea typeface="Helvetica Neue" panose="02000503000000020004" pitchFamily="50"/>
              <a:cs typeface="Helvetica Neue" panose="02000503000000020004" pitchFamily="50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A91ADD45-CAAD-3B1B-D7D6-B655234A2F3D}"/>
              </a:ext>
            </a:extLst>
          </p:cNvPr>
          <p:cNvSpPr txBox="1">
            <a:spLocks/>
          </p:cNvSpPr>
          <p:nvPr/>
        </p:nvSpPr>
        <p:spPr>
          <a:xfrm>
            <a:off x="873758" y="911487"/>
            <a:ext cx="10353042" cy="2692848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Envirol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является частью группы компаний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Alserkal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, базирующейся в Дубае, Объединенные Арабские Эмираты. Наше совместное предприятие с муниципалитетом Дубая по переработке отходов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жироуловителей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предприятий общественного питания предоставило нам лучший форум в регионе для демонстрации нашей уникальной технологии, которая позволяет нам отделять максимальный процент ТУ от отходов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жироуловителей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и перерабатывать его в функциональные товары. 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Наша миссия на Ближнем Востоке заключается в предоставлении и распространении экологически чистой альтернативы утилизации отходов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жироуловителей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.</a:t>
            </a: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​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Вместо того, чтобы объединять отходы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жироуловителей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со сточными водами или сбрасывать их в муниципальные стоки, наша система направлена ​​на то, чтобы помочь сборщикам отходов и клининговым компаниям управлять и перерабатывать отходы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жироуловителей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здоровым и экологически безопасным способом.</a:t>
            </a: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Деятельность</a:t>
            </a:r>
            <a:r>
              <a:rPr lang="en-US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	</a:t>
            </a: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Услуги по очистке окружающей среды</a:t>
            </a:r>
            <a:r>
              <a:rPr lang="en-US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| </a:t>
            </a: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Переработка отходов</a:t>
            </a:r>
            <a:endParaRPr lang="ru-RU" sz="1400" b="1" dirty="0">
              <a:solidFill>
                <a:srgbClr val="76BC21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Цель визита</a:t>
            </a:r>
            <a:r>
              <a:rPr lang="en-US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	</a:t>
            </a: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Представляем свою технологию очистки от ВОГ | Создание завода по переработке ВОГ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>
              <a:solidFill>
                <a:srgbClr val="76BC21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Website: </a:t>
            </a:r>
            <a:r>
              <a:rPr lang="en-US" sz="1400" dirty="0">
                <a:ea typeface="+mn-lt"/>
                <a:cs typeface="+mn-lt"/>
                <a:hlinkClick r:id="rId3"/>
              </a:rPr>
              <a:t>www.alserkal-group.com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>
              <a:solidFill>
                <a:srgbClr val="76BC21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76BC21"/>
                </a:solidFill>
                <a:latin typeface="Helvetica Neue"/>
              </a:rPr>
              <a:t>Maher Al </a:t>
            </a:r>
            <a:r>
              <a:rPr lang="en-US" sz="1400" b="1" dirty="0" err="1">
                <a:solidFill>
                  <a:srgbClr val="76BC21"/>
                </a:solidFill>
                <a:latin typeface="Helvetica Neue"/>
              </a:rPr>
              <a:t>Kaabi</a:t>
            </a:r>
            <a:r>
              <a:rPr lang="en-US" sz="1400" b="1" dirty="0">
                <a:solidFill>
                  <a:srgbClr val="76BC21"/>
                </a:solidFill>
                <a:latin typeface="Helvetica Neue"/>
              </a:rPr>
              <a:t> | </a:t>
            </a:r>
            <a:r>
              <a:rPr lang="ru-RU" sz="1400" b="1" dirty="0">
                <a:solidFill>
                  <a:srgbClr val="0D3A5D"/>
                </a:solidFill>
                <a:latin typeface="Helvetica Neue"/>
              </a:rPr>
              <a:t>Советник Председателя и член Совета директоров</a:t>
            </a:r>
            <a:endParaRPr lang="en-US" sz="1400" b="1" dirty="0">
              <a:solidFill>
                <a:srgbClr val="0D3A5D"/>
              </a:solidFill>
              <a:latin typeface="Helvetica Neue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>
              <a:solidFill>
                <a:srgbClr val="76BC21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﻿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BB878D3-5495-5191-5520-62A0860B6678}"/>
              </a:ext>
            </a:extLst>
          </p:cNvPr>
          <p:cNvSpPr txBox="1">
            <a:spLocks/>
          </p:cNvSpPr>
          <p:nvPr/>
        </p:nvSpPr>
        <p:spPr>
          <a:xfrm>
            <a:off x="873757" y="122548"/>
            <a:ext cx="5222243" cy="698487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100" b="1" dirty="0">
                <a:solidFill>
                  <a:srgbClr val="76BC21"/>
                </a:solidFill>
                <a:latin typeface="Helvetica Neue"/>
              </a:rPr>
              <a:t>6</a:t>
            </a:r>
            <a:r>
              <a:rPr lang="en-US" sz="2100" b="1" dirty="0">
                <a:solidFill>
                  <a:srgbClr val="76BC21"/>
                </a:solidFill>
                <a:latin typeface="Helvetica Neue"/>
              </a:rPr>
              <a:t>. </a:t>
            </a:r>
            <a:r>
              <a:rPr lang="en-US" sz="2100" b="1" dirty="0" err="1">
                <a:solidFill>
                  <a:srgbClr val="76BC21"/>
                </a:solidFill>
                <a:latin typeface="Helvetica Neue"/>
              </a:rPr>
              <a:t>Envirol</a:t>
            </a:r>
            <a:r>
              <a:rPr lang="ru-RU" sz="2100" b="1" dirty="0">
                <a:solidFill>
                  <a:srgbClr val="76BC21"/>
                </a:solidFill>
                <a:latin typeface="Helvetica Neue"/>
              </a:rPr>
              <a:t> (</a:t>
            </a:r>
            <a:r>
              <a:rPr lang="en-US" sz="2100" b="1" dirty="0">
                <a:solidFill>
                  <a:srgbClr val="76BC21"/>
                </a:solidFill>
                <a:latin typeface="Helvetica Neue"/>
              </a:rPr>
              <a:t>Member of </a:t>
            </a:r>
            <a:r>
              <a:rPr lang="en-US" sz="2100" b="1" dirty="0" err="1">
                <a:solidFill>
                  <a:srgbClr val="76BC21"/>
                </a:solidFill>
                <a:latin typeface="Helvetica Neue"/>
              </a:rPr>
              <a:t>Alserkal</a:t>
            </a:r>
            <a:r>
              <a:rPr lang="en-US" sz="2100" b="1" dirty="0">
                <a:solidFill>
                  <a:srgbClr val="76BC21"/>
                </a:solidFill>
                <a:latin typeface="Helvetica Neue"/>
              </a:rPr>
              <a:t> Group) </a:t>
            </a:r>
          </a:p>
        </p:txBody>
      </p:sp>
    </p:spTree>
    <p:extLst>
      <p:ext uri="{BB962C8B-B14F-4D97-AF65-F5344CB8AC3E}">
        <p14:creationId xmlns:p14="http://schemas.microsoft.com/office/powerpoint/2010/main" val="3954411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6B29933-D438-9011-BD87-FB7AA5222AD5}"/>
              </a:ext>
            </a:extLst>
          </p:cNvPr>
          <p:cNvSpPr txBox="1">
            <a:spLocks/>
          </p:cNvSpPr>
          <p:nvPr/>
        </p:nvSpPr>
        <p:spPr>
          <a:xfrm>
            <a:off x="836434" y="2682732"/>
            <a:ext cx="10353042" cy="3458032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76BC21"/>
                </a:solidFill>
                <a:latin typeface="Helvetica Neue"/>
              </a:rPr>
              <a:t>Gael </a:t>
            </a:r>
            <a:r>
              <a:rPr lang="en-US" sz="1400" b="1" dirty="0" err="1">
                <a:solidFill>
                  <a:srgbClr val="76BC21"/>
                </a:solidFill>
                <a:latin typeface="Helvetica Neue"/>
              </a:rPr>
              <a:t>Estublier</a:t>
            </a:r>
            <a:r>
              <a:rPr lang="en-US" sz="1400" b="1" dirty="0">
                <a:solidFill>
                  <a:srgbClr val="76BC21"/>
                </a:solidFill>
                <a:latin typeface="Helvetica Neue"/>
              </a:rPr>
              <a:t> | </a:t>
            </a:r>
            <a:r>
              <a:rPr lang="ru-RU" sz="1400" b="1" dirty="0">
                <a:solidFill>
                  <a:srgbClr val="0D3A5D"/>
                </a:solidFill>
                <a:latin typeface="Helvetica Neue"/>
              </a:rPr>
              <a:t>Управляющий директор</a:t>
            </a:r>
            <a:endParaRPr lang="en-US" sz="1400" b="1" dirty="0">
              <a:solidFill>
                <a:srgbClr val="0D3A5D"/>
              </a:solidFill>
              <a:latin typeface="Helvetica Neue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Управляющий директор KIDILIZ GROUP, соучредитель и управляющий партнер ONYX MANAGEMENT CONSULTING, а также соучредитель и финансовый директор SEMBLANCE HOLDING, где он руководит операциями вместе с более чем 800 партнерами и 3000 покупателями в трех предприятия: общая торговля, технические консультации и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консалтинг.Ранее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Гаэль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 был директором по международному бизнесу KIDILIZ GROUP, отвечая за международную деятельность с оборотом 430 млн евро в Европе, США и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СНГ.Принятый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 в качестве атташе посольства Франции в Коста-Рике в 1996 году,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Гаэль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 стал консультантом по экспорту в регионе Центральной Америки в 1998 году, и он имеет более чем 25-летний опыт работы в вопросах расширения бизнеса, особенно в секторах стратегии распределения, глобальных операций и экспорта. .На протяжении своей карьеры он руководил международными командами в группах VIVARTE и KIDILIZ и мог заключать крупнейшие сделки с новыми партнерами. Он сыграл ключевую роль в международной стратегии KIDILIZ, организовав групповые субсидии в Европе и США, а также регулярно внося вклад во многие французские бренды и расширяя бизнес на мировых рынках.</a:t>
            </a:r>
            <a:endParaRPr lang="en-US" sz="1400" dirty="0">
              <a:solidFill>
                <a:srgbClr val="0D3A5D"/>
              </a:solidFill>
              <a:latin typeface="Helvetica Neue"/>
              <a:ea typeface="Helvetica Neue" panose="02000503000000020004" pitchFamily="50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A91ADD45-CAAD-3B1B-D7D6-B655234A2F3D}"/>
              </a:ext>
            </a:extLst>
          </p:cNvPr>
          <p:cNvSpPr txBox="1">
            <a:spLocks/>
          </p:cNvSpPr>
          <p:nvPr/>
        </p:nvSpPr>
        <p:spPr>
          <a:xfrm>
            <a:off x="873758" y="920365"/>
            <a:ext cx="10353042" cy="1663037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От рождения до подросткового возраста наша компания стремится защитить, украсить и сделать детство блестящим благодаря соответствующим продуктам одежды и ценностям бренда, посвященным всем детям в мире, а также их родителям</a:t>
            </a: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Деятельность</a:t>
            </a:r>
            <a:r>
              <a:rPr lang="en-US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 	</a:t>
            </a: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Детская мода</a:t>
            </a:r>
            <a:endParaRPr lang="en-US" sz="1400" b="1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Цель визита</a:t>
            </a:r>
            <a:r>
              <a:rPr lang="en-US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: 	</a:t>
            </a: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Найти перспективу для деловых партнеров | Розничные продавцы и дистрибьюторы</a:t>
            </a:r>
            <a:endParaRPr lang="en-US" sz="1400" b="1" dirty="0">
              <a:solidFill>
                <a:srgbClr val="76BC21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76BC21"/>
              </a:solidFill>
              <a:latin typeface="Helvetica Neue" panose="02000503000000020004" pitchFamily="50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Website: </a:t>
            </a: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  <a:hlinkClick r:id="rId3"/>
              </a:rPr>
              <a:t>https://www.linkedin.com/company/kidiliz-group/about/ </a:t>
            </a:r>
            <a:endParaRPr lang="en-US" sz="1400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BB878D3-5495-5191-5520-62A0860B6678}"/>
              </a:ext>
            </a:extLst>
          </p:cNvPr>
          <p:cNvSpPr txBox="1">
            <a:spLocks/>
          </p:cNvSpPr>
          <p:nvPr/>
        </p:nvSpPr>
        <p:spPr>
          <a:xfrm>
            <a:off x="873757" y="169682"/>
            <a:ext cx="3508119" cy="651353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100" b="1" dirty="0">
                <a:solidFill>
                  <a:srgbClr val="76BC21"/>
                </a:solidFill>
                <a:latin typeface="Helvetica Neue"/>
              </a:rPr>
              <a:t>7</a:t>
            </a:r>
            <a:r>
              <a:rPr lang="it-IT" sz="2100" b="1" dirty="0">
                <a:solidFill>
                  <a:srgbClr val="76BC21"/>
                </a:solidFill>
                <a:latin typeface="Helvetica Neue"/>
              </a:rPr>
              <a:t>. Kidiliz General Trading</a:t>
            </a:r>
          </a:p>
        </p:txBody>
      </p:sp>
    </p:spTree>
    <p:extLst>
      <p:ext uri="{BB962C8B-B14F-4D97-AF65-F5344CB8AC3E}">
        <p14:creationId xmlns:p14="http://schemas.microsoft.com/office/powerpoint/2010/main" val="1153924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6B29933-D438-9011-BD87-FB7AA5222AD5}"/>
              </a:ext>
            </a:extLst>
          </p:cNvPr>
          <p:cNvSpPr txBox="1">
            <a:spLocks/>
          </p:cNvSpPr>
          <p:nvPr/>
        </p:nvSpPr>
        <p:spPr>
          <a:xfrm>
            <a:off x="873757" y="3165732"/>
            <a:ext cx="10353042" cy="1371248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76BC21"/>
                </a:solidFill>
                <a:latin typeface="Helvetica Neue"/>
              </a:rPr>
              <a:t>Ahmed Saeed </a:t>
            </a:r>
            <a:r>
              <a:rPr lang="en-US" sz="1400" b="1" dirty="0" err="1">
                <a:solidFill>
                  <a:srgbClr val="76BC21"/>
                </a:solidFill>
                <a:latin typeface="Helvetica Neue"/>
              </a:rPr>
              <a:t>Belyouha</a:t>
            </a:r>
            <a:r>
              <a:rPr lang="en-US" sz="1400" b="1" dirty="0">
                <a:solidFill>
                  <a:srgbClr val="76BC21"/>
                </a:solidFill>
                <a:latin typeface="Helvetica Neue"/>
              </a:rPr>
              <a:t> | </a:t>
            </a:r>
            <a:r>
              <a:rPr lang="ru-RU" sz="1400" b="1" dirty="0">
                <a:solidFill>
                  <a:srgbClr val="0D3A5D"/>
                </a:solidFill>
                <a:latin typeface="Helvetica Neue"/>
              </a:rPr>
              <a:t>председатель</a:t>
            </a:r>
            <a:endParaRPr lang="en-US" sz="1400" b="1" dirty="0">
              <a:solidFill>
                <a:srgbClr val="0D3A5D"/>
              </a:solidFill>
              <a:latin typeface="Helvetica Neue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0D3A5D"/>
              </a:solidFill>
              <a:latin typeface="Helvetica Neue"/>
              <a:ea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Ахмед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Белюха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 возглавляет группу компаний на международном уровне. Является старшим членом совета директоров WTC, DUCAB и торговой палаты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Дубая.Он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 создал концепцию фабрики Emirates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Macaroni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</a:rPr>
              <a:t> Factory, страстно сформулировал ее, принял ее и неуклонно доводил до конца.</a:t>
            </a:r>
            <a:endParaRPr lang="en-US" sz="1200" dirty="0">
              <a:solidFill>
                <a:srgbClr val="0D3A5D"/>
              </a:solidFill>
              <a:latin typeface="Helvetica Neue"/>
              <a:ea typeface="Helvetica Neue" panose="02000503000000020004" pitchFamily="50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A91ADD45-CAAD-3B1B-D7D6-B655234A2F3D}"/>
              </a:ext>
            </a:extLst>
          </p:cNvPr>
          <p:cNvSpPr txBox="1">
            <a:spLocks/>
          </p:cNvSpPr>
          <p:nvPr/>
        </p:nvSpPr>
        <p:spPr>
          <a:xfrm>
            <a:off x="873757" y="920367"/>
            <a:ext cx="10353042" cy="1503237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Собранная вручную твердая пшеница составляет основу манной крупы высочайшего качества, которую мы с гордостью используем для производства продуктов. Мы также обслуживаем партнеров под частными торговыми марками, которые доверяют нашему качеству и уровню обслуживания, чтобы они ассоциировались с их брендами, включая известные крупные сети супермаркетов и компании в </a:t>
            </a:r>
            <a:r>
              <a:rPr lang="ru-RU" sz="1400" dirty="0" err="1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регионе.Без</a:t>
            </a:r>
            <a:r>
              <a:rPr lang="ru-RU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вмешательства человека и прямо с пшеничного поля на ваши кухни, это наше обязательство перед вами, которое мы не идем на компромисс. Делаем нашу продукцию БЕСПЛАТНОЙ.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0D3A5D"/>
              </a:solidFill>
              <a:highlight>
                <a:srgbClr val="FFFF00"/>
              </a:highlight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Business Activity: 	</a:t>
            </a: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Товары народного потребления</a:t>
            </a:r>
            <a:r>
              <a:rPr lang="en-US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| </a:t>
            </a:r>
            <a:r>
              <a:rPr lang="ru-RU" sz="1400" b="1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Производство продуктов питания</a:t>
            </a:r>
            <a:endParaRPr lang="en-US" sz="1400" b="1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Visit Objective: 	</a:t>
            </a:r>
            <a:r>
              <a:rPr lang="ru-RU" sz="1400" b="1" dirty="0">
                <a:solidFill>
                  <a:srgbClr val="76BC21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Ищем реселлеров/дистрибьюторов и партнеров FMCG</a:t>
            </a:r>
            <a:endParaRPr lang="en-US" sz="1400" b="1" dirty="0">
              <a:solidFill>
                <a:srgbClr val="76BC21"/>
              </a:solidFill>
              <a:highlight>
                <a:srgbClr val="FFFF00"/>
              </a:highlight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0D3A5D"/>
              </a:solidFill>
              <a:latin typeface="Helvetica Neue"/>
              <a:ea typeface="Helvetica Neue" panose="02000503000000020004" pitchFamily="50"/>
              <a:cs typeface="Helvetica Neue" panose="02000503000000020004" pitchFamily="5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Website: </a:t>
            </a: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  <a:hlinkClick r:id="rId2"/>
              </a:rPr>
              <a:t>https://www.emiratesmacaroni.com/</a:t>
            </a:r>
            <a:r>
              <a:rPr lang="en-US" sz="1400" dirty="0">
                <a:solidFill>
                  <a:srgbClr val="0D3A5D"/>
                </a:solidFill>
                <a:latin typeface="Helvetica Neue"/>
                <a:ea typeface="Helvetica Neue" panose="02000503000000020004" pitchFamily="50"/>
                <a:cs typeface="Helvetica Neue" panose="02000503000000020004" pitchFamily="50"/>
              </a:rPr>
              <a:t> 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BB878D3-5495-5191-5520-62A0860B6678}"/>
              </a:ext>
            </a:extLst>
          </p:cNvPr>
          <p:cNvSpPr txBox="1">
            <a:spLocks/>
          </p:cNvSpPr>
          <p:nvPr/>
        </p:nvSpPr>
        <p:spPr>
          <a:xfrm>
            <a:off x="873756" y="94268"/>
            <a:ext cx="4313879" cy="726767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100" b="1" dirty="0">
                <a:solidFill>
                  <a:srgbClr val="76BC21"/>
                </a:solidFill>
                <a:latin typeface="Helvetica Neue"/>
              </a:rPr>
              <a:t>8. Emirates Macaroni Factory </a:t>
            </a:r>
          </a:p>
        </p:txBody>
      </p:sp>
    </p:spTree>
    <p:extLst>
      <p:ext uri="{BB962C8B-B14F-4D97-AF65-F5344CB8AC3E}">
        <p14:creationId xmlns:p14="http://schemas.microsoft.com/office/powerpoint/2010/main" val="2948768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6698</Words>
  <Application>Microsoft Office PowerPoint</Application>
  <PresentationFormat>Широкоэкранный</PresentationFormat>
  <Paragraphs>298</Paragraphs>
  <Slides>25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Helvetica Neue</vt:lpstr>
      <vt:lpstr>Helvetica Neue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Almazrouei</dc:creator>
  <cp:lastModifiedBy>User</cp:lastModifiedBy>
  <cp:revision>11</cp:revision>
  <dcterms:created xsi:type="dcterms:W3CDTF">2023-02-15T07:18:06Z</dcterms:created>
  <dcterms:modified xsi:type="dcterms:W3CDTF">2023-02-24T05:47:37Z</dcterms:modified>
</cp:coreProperties>
</file>